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3"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A72B85A-9036-44D0-991E-93345052233A}">
  <a:tblStyle styleId="{0A72B85A-9036-44D0-991E-93345052233A}" styleName="Table_0">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CEFBA0AC-76E5-419B-ADAA-673DF77FFEC4}" styleName="Table_1">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9E35071D-2CC8-48A3-AACD-DAFD4102C76A}" styleName="Table_2">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E4CB1769-16B7-4D92-9973-789F0386B57E}" styleName="Table_3">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E739D91E-255B-4D05-B1B5-D24A3EC0932B}" styleName="Table_4">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3759F303-2BD8-41AE-B31F-651FB809C051}" styleName="Table_5">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17CFA68B-029A-4248-9957-6E28BEDE16B2}" styleName="Table_6">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726D24A9-B6BC-43D2-8283-55647AC7F54C}" styleName="Table_7">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1F295261-2A42-43CE-AC1B-A252D18D7133}" styleName="Table_8">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A4F2CE40-5A80-42E9-9E6C-E619ACD509B8}" styleName="Table_9">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B8A8D592-EC9B-4448-8521-F336E2C10BB0}" styleName="Table_10">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2DDB37D2-261D-411F-A9A2-456002C34BD2}" styleName="Table_11">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A65B4270-0473-4D08-8D1A-5959AFEE8D31}" styleName="Table_12">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AA67826C-0630-4F76-B82E-ADC79F43AACA}" styleName="Table_13">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D6EC0244-1BB9-4D7C-A525-92B537CDE241}" styleName="Table_14">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1EC18678-4B4E-4B23-B3D6-F934529C8C1A}" styleName="Table_15">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70C701F8-2F00-412C-8053-E7485C435E2C}" styleName="Table_16">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85D4F110-235D-4A91-8FA8-05E5FCDFC357}" styleName="Table_17">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 styleId="{F4AC38FA-7348-4739-8B74-1B2E7DBF1E9C}" styleName="Table_18">
    <a:wholeTbl>
      <a:tcTxStyle b="off" i="off">
        <a:font>
          <a:latin typeface="Calisto MT"/>
          <a:ea typeface="Calisto MT"/>
          <a:cs typeface="Calisto MT"/>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F3F8E8"/>
          </a:solidFill>
        </a:fill>
      </a:tcStyle>
    </a:wholeTbl>
    <a:band1H>
      <a:tcStyle>
        <a:tcBdr/>
        <a:fill>
          <a:solidFill>
            <a:srgbClr val="E5F0CC"/>
          </a:solidFill>
        </a:fill>
      </a:tcStyle>
    </a:band1H>
    <a:band1V>
      <a:tcStyle>
        <a:tcBdr/>
        <a:fill>
          <a:solidFill>
            <a:srgbClr val="E5F0CC"/>
          </a:solidFill>
        </a:fill>
      </a:tcStyle>
    </a:band1V>
    <a:lastCol>
      <a:tcTxStyle b="on" i="off">
        <a:font>
          <a:latin typeface="Calisto MT"/>
          <a:ea typeface="Calisto MT"/>
          <a:cs typeface="Calisto MT"/>
        </a:font>
        <a:schemeClr val="lt1"/>
      </a:tcTxStyle>
      <a:tcStyle>
        <a:tcBdr/>
        <a:fill>
          <a:solidFill>
            <a:schemeClr val="accent1"/>
          </a:solidFill>
        </a:fill>
      </a:tcStyle>
    </a:lastCol>
    <a:firstCol>
      <a:tcTxStyle b="on" i="off">
        <a:font>
          <a:latin typeface="Calisto MT"/>
          <a:ea typeface="Calisto MT"/>
          <a:cs typeface="Calisto MT"/>
        </a:font>
        <a:schemeClr val="lt1"/>
      </a:tcTxStyle>
      <a:tcStyle>
        <a:tcBdr/>
        <a:fill>
          <a:solidFill>
            <a:schemeClr val="accent1"/>
          </a:solidFill>
        </a:fill>
      </a:tcStyle>
    </a:firstCol>
    <a:lastRow>
      <a:tcTxStyle b="on" i="off">
        <a:font>
          <a:latin typeface="Calisto MT"/>
          <a:ea typeface="Calisto MT"/>
          <a:cs typeface="Calisto MT"/>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sto MT"/>
          <a:ea typeface="Calisto MT"/>
          <a:cs typeface="Calisto MT"/>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3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68625" y="692700"/>
            <a:ext cx="4673825" cy="34635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701025" y="4387125"/>
            <a:ext cx="5608299" cy="4156224"/>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extLst>
      <p:ext uri="{BB962C8B-B14F-4D97-AF65-F5344CB8AC3E}">
        <p14:creationId xmlns:p14="http://schemas.microsoft.com/office/powerpoint/2010/main" val="88654410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17" name="Shape 11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1045800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Shape 170"/>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71" name="Shape 171"/>
          <p:cNvSpPr txBox="1">
            <a:spLocks noGrp="1"/>
          </p:cNvSpPr>
          <p:nvPr>
            <p:ph type="body" idx="1"/>
          </p:nvPr>
        </p:nvSpPr>
        <p:spPr>
          <a:xfrm>
            <a:off x="701025" y="4387125"/>
            <a:ext cx="5608200" cy="41562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extLst>
      <p:ext uri="{BB962C8B-B14F-4D97-AF65-F5344CB8AC3E}">
        <p14:creationId xmlns:p14="http://schemas.microsoft.com/office/powerpoint/2010/main" val="19065120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77" name="Shape 177"/>
          <p:cNvSpPr txBox="1">
            <a:spLocks noGrp="1"/>
          </p:cNvSpPr>
          <p:nvPr>
            <p:ph type="body" idx="1"/>
          </p:nvPr>
        </p:nvSpPr>
        <p:spPr>
          <a:xfrm>
            <a:off x="701025" y="4387125"/>
            <a:ext cx="5608200" cy="41562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extLst>
      <p:ext uri="{BB962C8B-B14F-4D97-AF65-F5344CB8AC3E}">
        <p14:creationId xmlns:p14="http://schemas.microsoft.com/office/powerpoint/2010/main" val="20642968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Shape 182"/>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83" name="Shape 18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67880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89" name="Shape 189"/>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8231371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Shape 194"/>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95" name="Shape 195"/>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5507778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01" name="Shape 201"/>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5804281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07" name="Shape 20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5417922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Shape 212"/>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13" name="Shape 21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7066268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19" name="Shape 219"/>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39171286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26" name="Shape 226"/>
          <p:cNvSpPr txBox="1">
            <a:spLocks noGrp="1"/>
          </p:cNvSpPr>
          <p:nvPr>
            <p:ph type="body" idx="1"/>
          </p:nvPr>
        </p:nvSpPr>
        <p:spPr>
          <a:xfrm>
            <a:off x="701025" y="4387125"/>
            <a:ext cx="5608200" cy="41562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81927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709618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4" name="Shape 234"/>
          <p:cNvSpPr txBox="1">
            <a:spLocks noGrp="1"/>
          </p:cNvSpPr>
          <p:nvPr>
            <p:ph type="body" idx="1"/>
          </p:nvPr>
        </p:nvSpPr>
        <p:spPr>
          <a:xfrm>
            <a:off x="701025" y="4387125"/>
            <a:ext cx="5608200" cy="41562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0309815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42" name="Shape 242"/>
          <p:cNvSpPr txBox="1">
            <a:spLocks noGrp="1"/>
          </p:cNvSpPr>
          <p:nvPr>
            <p:ph type="body" idx="1"/>
          </p:nvPr>
        </p:nvSpPr>
        <p:spPr>
          <a:xfrm>
            <a:off x="701025" y="4387125"/>
            <a:ext cx="5608200" cy="41562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9119159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Shape 249"/>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50" name="Shape 250"/>
          <p:cNvSpPr txBox="1">
            <a:spLocks noGrp="1"/>
          </p:cNvSpPr>
          <p:nvPr>
            <p:ph type="body" idx="1"/>
          </p:nvPr>
        </p:nvSpPr>
        <p:spPr>
          <a:xfrm>
            <a:off x="701025" y="4387125"/>
            <a:ext cx="5608200" cy="41562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8009297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56" name="Shape 256"/>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9098430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Shape 261"/>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62" name="Shape 262"/>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6365836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Shape 268"/>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69" name="Shape 269"/>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4772453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Shape 274"/>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75" name="Shape 275"/>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42464594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81" name="Shape 281"/>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3285352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Shape 286"/>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87" name="Shape 2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8655834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Shape 292"/>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93" name="Shape 29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597557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29" name="Shape 129"/>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749177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Shape 298"/>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299" name="Shape 299"/>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40045196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Shape 304"/>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305" name="Shape 305"/>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300385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35" name="Shape 135"/>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914436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Shape 140"/>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41" name="Shape 141"/>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4222973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47" name="Shape 14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3352299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53" name="Shape 15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4204946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59" name="Shape 159"/>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78074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txBox="1">
            <a:spLocks noGrp="1"/>
          </p:cNvSpPr>
          <p:nvPr>
            <p:ph type="body" idx="1"/>
          </p:nvPr>
        </p:nvSpPr>
        <p:spPr>
          <a:xfrm>
            <a:off x="701025" y="4387125"/>
            <a:ext cx="5608299" cy="4156224"/>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65" name="Shape 165"/>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1721405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blipFill rotWithShape="1">
          <a:blip r:embed="rId2">
            <a:alphaModFix/>
          </a:blip>
          <a:stretch>
            <a:fillRect/>
          </a:stretch>
        </a:blipFill>
        <a:effectLst/>
      </p:bgPr>
    </p:bg>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457199" y="1295400"/>
            <a:ext cx="8228013" cy="1927224"/>
          </a:xfrm>
          <a:prstGeom prst="rect">
            <a:avLst/>
          </a:prstGeom>
          <a:noFill/>
          <a:ln>
            <a:noFill/>
          </a:ln>
        </p:spPr>
        <p:txBody>
          <a:bodyPr lIns="91425" tIns="91425" rIns="91425" bIns="91425" anchor="b" anchorCtr="0"/>
          <a:lstStyle>
            <a:lvl1pPr marL="0" marR="0" indent="0" algn="ctr" rtl="0">
              <a:lnSpc>
                <a:spcPct val="100000"/>
              </a:lnSpc>
              <a:spcBef>
                <a:spcPts val="0"/>
              </a:spcBef>
              <a:spcAft>
                <a:spcPts val="0"/>
              </a:spcAft>
              <a:buClr>
                <a:schemeClr val="lt1"/>
              </a:buClr>
              <a:buFont typeface="Lustria"/>
              <a:buNone/>
              <a:defRPr/>
            </a:lvl1pPr>
            <a:lvl2pPr marL="0" marR="0" indent="0" algn="l" rtl="0">
              <a:lnSpc>
                <a:spcPct val="100000"/>
              </a:lnSpc>
              <a:spcBef>
                <a:spcPts val="0"/>
              </a:spcBef>
              <a:spcAft>
                <a:spcPts val="0"/>
              </a:spcAft>
              <a:buClr>
                <a:srgbClr val="000000"/>
              </a:buClr>
              <a:buFont typeface="Arial"/>
              <a:buNone/>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2" name="Shape 12"/>
          <p:cNvSpPr txBox="1">
            <a:spLocks noGrp="1"/>
          </p:cNvSpPr>
          <p:nvPr>
            <p:ph type="subTitle" idx="1"/>
          </p:nvPr>
        </p:nvSpPr>
        <p:spPr>
          <a:xfrm>
            <a:off x="457199" y="3307976"/>
            <a:ext cx="8228013" cy="1066799"/>
          </a:xfrm>
          <a:prstGeom prst="rect">
            <a:avLst/>
          </a:prstGeom>
          <a:noFill/>
          <a:ln>
            <a:noFill/>
          </a:ln>
        </p:spPr>
        <p:txBody>
          <a:bodyPr lIns="91425" tIns="91425" rIns="91425" bIns="91425" anchor="t" anchorCtr="0"/>
          <a:lstStyle>
            <a:lvl1pPr marL="0" marR="0" indent="0" algn="ctr" rtl="0">
              <a:lnSpc>
                <a:spcPct val="100000"/>
              </a:lnSpc>
              <a:spcBef>
                <a:spcPts val="300"/>
              </a:spcBef>
              <a:spcAft>
                <a:spcPts val="0"/>
              </a:spcAft>
              <a:buClr>
                <a:schemeClr val="accent1"/>
              </a:buClr>
              <a:buFont typeface="Noto Symbol"/>
              <a:buNone/>
              <a:defRPr/>
            </a:lvl1pPr>
            <a:lvl2pPr marL="457200" marR="0" indent="0" algn="ctr" rtl="0">
              <a:lnSpc>
                <a:spcPct val="100000"/>
              </a:lnSpc>
              <a:spcBef>
                <a:spcPts val="600"/>
              </a:spcBef>
              <a:spcAft>
                <a:spcPts val="0"/>
              </a:spcAft>
              <a:buClr>
                <a:srgbClr val="C0F942"/>
              </a:buClr>
              <a:buFont typeface="Noto Symbol"/>
              <a:buNone/>
              <a:defRPr/>
            </a:lvl2pPr>
            <a:lvl3pPr marL="914400" marR="0" indent="0" algn="ctr" rtl="0">
              <a:lnSpc>
                <a:spcPct val="100000"/>
              </a:lnSpc>
              <a:spcBef>
                <a:spcPts val="600"/>
              </a:spcBef>
              <a:spcAft>
                <a:spcPts val="0"/>
              </a:spcAft>
              <a:buClr>
                <a:schemeClr val="accent1"/>
              </a:buClr>
              <a:buFont typeface="Noto Symbol"/>
              <a:buNone/>
              <a:defRPr/>
            </a:lvl3pPr>
            <a:lvl4pPr marL="1371600" marR="0" indent="0" algn="ctr" rtl="0">
              <a:lnSpc>
                <a:spcPct val="100000"/>
              </a:lnSpc>
              <a:spcBef>
                <a:spcPts val="600"/>
              </a:spcBef>
              <a:spcAft>
                <a:spcPts val="0"/>
              </a:spcAft>
              <a:buClr>
                <a:srgbClr val="C0F942"/>
              </a:buClr>
              <a:buFont typeface="Noto Symbol"/>
              <a:buNone/>
              <a:defRPr/>
            </a:lvl4pPr>
            <a:lvl5pPr marL="1828800" marR="0" indent="0" algn="ctr" rtl="0">
              <a:lnSpc>
                <a:spcPct val="100000"/>
              </a:lnSpc>
              <a:spcBef>
                <a:spcPts val="600"/>
              </a:spcBef>
              <a:spcAft>
                <a:spcPts val="0"/>
              </a:spcAft>
              <a:buClr>
                <a:schemeClr val="accent1"/>
              </a:buClr>
              <a:buFont typeface="Noto Symbol"/>
              <a:buNone/>
              <a:defRPr/>
            </a:lvl5pPr>
            <a:lvl6pPr marL="2286000" marR="0" indent="0" algn="ctr" rtl="0">
              <a:lnSpc>
                <a:spcPct val="100000"/>
              </a:lnSpc>
              <a:spcBef>
                <a:spcPts val="360"/>
              </a:spcBef>
              <a:spcAft>
                <a:spcPts val="0"/>
              </a:spcAft>
              <a:buClr>
                <a:srgbClr val="C0F942"/>
              </a:buClr>
              <a:buFont typeface="Noto Symbol"/>
              <a:buNone/>
              <a:defRPr/>
            </a:lvl6pPr>
            <a:lvl7pPr marL="2743200" marR="0" indent="0" algn="ctr" rtl="0">
              <a:lnSpc>
                <a:spcPct val="100000"/>
              </a:lnSpc>
              <a:spcBef>
                <a:spcPts val="360"/>
              </a:spcBef>
              <a:spcAft>
                <a:spcPts val="0"/>
              </a:spcAft>
              <a:buClr>
                <a:schemeClr val="accent1"/>
              </a:buClr>
              <a:buFont typeface="Noto Symbol"/>
              <a:buNone/>
              <a:defRPr/>
            </a:lvl7pPr>
            <a:lvl8pPr marL="3200400" marR="0" indent="0" algn="ctr" rtl="0">
              <a:lnSpc>
                <a:spcPct val="100000"/>
              </a:lnSpc>
              <a:spcBef>
                <a:spcPts val="360"/>
              </a:spcBef>
              <a:spcAft>
                <a:spcPts val="0"/>
              </a:spcAft>
              <a:buClr>
                <a:srgbClr val="C0F942"/>
              </a:buClr>
              <a:buFont typeface="Noto Symbol"/>
              <a:buNone/>
              <a:defRPr/>
            </a:lvl8pPr>
            <a:lvl9pPr marL="3657600" marR="0" indent="0" algn="ctr" rtl="0">
              <a:lnSpc>
                <a:spcPct val="100000"/>
              </a:lnSpc>
              <a:spcBef>
                <a:spcPts val="360"/>
              </a:spcBef>
              <a:spcAft>
                <a:spcPts val="0"/>
              </a:spcAft>
              <a:buClr>
                <a:schemeClr val="accent1"/>
              </a:buClr>
              <a:buFont typeface="Noto Symbol"/>
              <a:buNone/>
              <a:defRPr/>
            </a:lvl9pPr>
          </a:lstStyle>
          <a:p>
            <a:endParaRPr/>
          </a:p>
        </p:txBody>
      </p:sp>
      <p:sp>
        <p:nvSpPr>
          <p:cNvPr id="13" name="Shape 13"/>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14" name="Shape 14"/>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15" name="Shape 15"/>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
        <p:nvSpPr>
          <p:cNvPr id="16" name="Shape 16"/>
          <p:cNvSpPr txBox="1"/>
          <p:nvPr/>
        </p:nvSpPr>
        <p:spPr>
          <a:xfrm>
            <a:off x="8292817" y="5804646"/>
            <a:ext cx="367086" cy="677108"/>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chemeClr val="accent1"/>
              </a:buClr>
              <a:buSzPct val="25000"/>
              <a:buFont typeface="Noto Symbol"/>
              <a:buNone/>
            </a:pPr>
            <a:r>
              <a:rPr lang="en-US" sz="4400" b="0" i="0" u="none" strike="noStrike" cap="none" baseline="0">
                <a:solidFill>
                  <a:schemeClr val="accent1"/>
                </a:solidFill>
                <a:latin typeface="Noto Symbol"/>
                <a:ea typeface="Noto Symbol"/>
                <a:cs typeface="Noto Symbol"/>
                <a:sym typeface="Noto Symbol"/>
                <a:rtl val="0"/>
              </a:rPr>
              <a:t>•</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cSld name="Content with Caption">
    <p:bg>
      <p:bgPr>
        <a:blipFill rotWithShape="1">
          <a:blip r:embed="rId2">
            <a:alphaModFix/>
          </a:blip>
          <a:stretch>
            <a:fillRect/>
          </a:stretch>
        </a:blipFill>
        <a:effectLst/>
      </p:bgPr>
    </p:bg>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457199" y="381001"/>
            <a:ext cx="3509683" cy="2209799"/>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5" name="Shape 75"/>
          <p:cNvSpPr txBox="1">
            <a:spLocks noGrp="1"/>
          </p:cNvSpPr>
          <p:nvPr>
            <p:ph type="body" idx="1"/>
          </p:nvPr>
        </p:nvSpPr>
        <p:spPr>
          <a:xfrm>
            <a:off x="5029200" y="273050"/>
            <a:ext cx="3657600" cy="585311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231775" rtl="0">
              <a:spcBef>
                <a:spcPts val="0"/>
              </a:spcBef>
              <a:defRPr/>
            </a:lvl6pPr>
            <a:lvl7pPr marL="2173288" indent="-230188" rtl="0">
              <a:spcBef>
                <a:spcPts val="0"/>
              </a:spcBef>
              <a:defRPr/>
            </a:lvl7pPr>
            <a:lvl8pPr marL="2398713" indent="-227013" rtl="0">
              <a:spcBef>
                <a:spcPts val="0"/>
              </a:spcBef>
              <a:defRPr/>
            </a:lvl8pPr>
            <a:lvl9pPr marL="2625725" indent="-238125" rtl="0">
              <a:spcBef>
                <a:spcPts val="0"/>
              </a:spcBef>
              <a:defRPr/>
            </a:lvl9pPr>
          </a:lstStyle>
          <a:p>
            <a:endParaRPr/>
          </a:p>
        </p:txBody>
      </p:sp>
      <p:sp>
        <p:nvSpPr>
          <p:cNvPr id="76" name="Shape 76"/>
          <p:cNvSpPr txBox="1">
            <a:spLocks noGrp="1"/>
          </p:cNvSpPr>
          <p:nvPr>
            <p:ph type="body" idx="2"/>
          </p:nvPr>
        </p:nvSpPr>
        <p:spPr>
          <a:xfrm>
            <a:off x="457199" y="2649071"/>
            <a:ext cx="3509683" cy="3388192"/>
          </a:xfrm>
          <a:prstGeom prst="rect">
            <a:avLst/>
          </a:prstGeom>
          <a:noFill/>
          <a:ln>
            <a:noFill/>
          </a:ln>
        </p:spPr>
        <p:txBody>
          <a:bodyPr lIns="91425" tIns="91425" rIns="91425" bIns="91425" anchor="t" anchorCtr="0"/>
          <a:lstStyle>
            <a:lvl1pPr marL="0" indent="0" rtl="0">
              <a:spcBef>
                <a:spcPts val="600"/>
              </a:spcBef>
              <a:buClr>
                <a:schemeClr val="lt1"/>
              </a:buClr>
              <a:buFont typeface="Lustria"/>
              <a:buNone/>
              <a:defRPr/>
            </a:lvl1pPr>
            <a:lvl2pPr marL="457200" indent="0" rtl="0">
              <a:spcBef>
                <a:spcPts val="0"/>
              </a:spcBef>
              <a:buFont typeface="Lustria"/>
              <a:buNone/>
              <a:defRPr/>
            </a:lvl2pPr>
            <a:lvl3pPr marL="914400" indent="0" rtl="0">
              <a:spcBef>
                <a:spcPts val="0"/>
              </a:spcBef>
              <a:buFont typeface="Lustria"/>
              <a:buNone/>
              <a:defRPr/>
            </a:lvl3pPr>
            <a:lvl4pPr marL="1371600" indent="0" rtl="0">
              <a:spcBef>
                <a:spcPts val="0"/>
              </a:spcBef>
              <a:buFont typeface="Lustria"/>
              <a:buNone/>
              <a:defRPr/>
            </a:lvl4pPr>
            <a:lvl5pPr marL="1828800" indent="0" rtl="0">
              <a:spcBef>
                <a:spcPts val="0"/>
              </a:spcBef>
              <a:buFont typeface="Lustria"/>
              <a:buNone/>
              <a:defRPr/>
            </a:lvl5pPr>
            <a:lvl6pPr marL="2286000" indent="0" rtl="0">
              <a:spcBef>
                <a:spcPts val="0"/>
              </a:spcBef>
              <a:buFont typeface="Lustria"/>
              <a:buNone/>
              <a:defRPr/>
            </a:lvl6pPr>
            <a:lvl7pPr marL="2743200" indent="0" rtl="0">
              <a:spcBef>
                <a:spcPts val="0"/>
              </a:spcBef>
              <a:buFont typeface="Lustria"/>
              <a:buNone/>
              <a:defRPr/>
            </a:lvl7pPr>
            <a:lvl8pPr marL="3200400" indent="0" rtl="0">
              <a:spcBef>
                <a:spcPts val="0"/>
              </a:spcBef>
              <a:buFont typeface="Lustria"/>
              <a:buNone/>
              <a:defRPr/>
            </a:lvl8pPr>
            <a:lvl9pPr marL="3657600" indent="0" rtl="0">
              <a:spcBef>
                <a:spcPts val="0"/>
              </a:spcBef>
              <a:buFont typeface="Lustria"/>
              <a:buNone/>
              <a:defRPr/>
            </a:lvl9pPr>
          </a:lstStyle>
          <a:p>
            <a:endParaRPr/>
          </a:p>
        </p:txBody>
      </p:sp>
      <p:sp>
        <p:nvSpPr>
          <p:cNvPr id="77" name="Shape 77"/>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78" name="Shape 78"/>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79" name="Shape 79"/>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Picture with Caption">
    <p:bg>
      <p:bgPr>
        <a:blipFill rotWithShape="1">
          <a:blip r:embed="rId2">
            <a:alphaModFix/>
          </a:blip>
          <a:stretch>
            <a:fillRect/>
          </a:stretch>
        </a:blipFill>
        <a:effectLst/>
      </p:bgPr>
    </p:bg>
    <p:spTree>
      <p:nvGrpSpPr>
        <p:cNvPr id="1" name="Shape 80"/>
        <p:cNvGrpSpPr/>
        <p:nvPr/>
      </p:nvGrpSpPr>
      <p:grpSpPr>
        <a:xfrm>
          <a:off x="0" y="0"/>
          <a:ext cx="0" cy="0"/>
          <a:chOff x="0" y="0"/>
          <a:chExt cx="0" cy="0"/>
        </a:xfrm>
      </p:grpSpPr>
      <p:sp>
        <p:nvSpPr>
          <p:cNvPr id="81" name="Shape 81"/>
          <p:cNvSpPr txBox="1">
            <a:spLocks noGrp="1"/>
          </p:cNvSpPr>
          <p:nvPr>
            <p:ph type="title"/>
          </p:nvPr>
        </p:nvSpPr>
        <p:spPr>
          <a:xfrm>
            <a:off x="5051425" y="381001"/>
            <a:ext cx="3635373" cy="2209799"/>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2" name="Shape 82"/>
          <p:cNvSpPr txBox="1">
            <a:spLocks noGrp="1"/>
          </p:cNvSpPr>
          <p:nvPr>
            <p:ph type="body" idx="1"/>
          </p:nvPr>
        </p:nvSpPr>
        <p:spPr>
          <a:xfrm>
            <a:off x="5051425" y="2649068"/>
            <a:ext cx="3635373" cy="3505666"/>
          </a:xfrm>
          <a:prstGeom prst="rect">
            <a:avLst/>
          </a:prstGeom>
          <a:noFill/>
          <a:ln>
            <a:noFill/>
          </a:ln>
        </p:spPr>
        <p:txBody>
          <a:bodyPr lIns="91425" tIns="91425" rIns="91425" bIns="91425" anchor="t" anchorCtr="0"/>
          <a:lstStyle>
            <a:lvl1pPr marL="0" indent="0" rtl="0">
              <a:spcBef>
                <a:spcPts val="600"/>
              </a:spcBef>
              <a:buClr>
                <a:srgbClr val="595959"/>
              </a:buClr>
              <a:buFont typeface="Lustria"/>
              <a:buNone/>
              <a:defRPr/>
            </a:lvl1pPr>
            <a:lvl2pPr marL="457200" indent="0" rtl="0">
              <a:spcBef>
                <a:spcPts val="0"/>
              </a:spcBef>
              <a:buFont typeface="Lustria"/>
              <a:buNone/>
              <a:defRPr/>
            </a:lvl2pPr>
            <a:lvl3pPr marL="914400" indent="0" rtl="0">
              <a:spcBef>
                <a:spcPts val="0"/>
              </a:spcBef>
              <a:buFont typeface="Lustria"/>
              <a:buNone/>
              <a:defRPr/>
            </a:lvl3pPr>
            <a:lvl4pPr marL="1371600" indent="0" rtl="0">
              <a:spcBef>
                <a:spcPts val="0"/>
              </a:spcBef>
              <a:buFont typeface="Lustria"/>
              <a:buNone/>
              <a:defRPr/>
            </a:lvl4pPr>
            <a:lvl5pPr marL="1828800" indent="0" rtl="0">
              <a:spcBef>
                <a:spcPts val="0"/>
              </a:spcBef>
              <a:buFont typeface="Lustria"/>
              <a:buNone/>
              <a:defRPr/>
            </a:lvl5pPr>
            <a:lvl6pPr marL="2286000" indent="0" rtl="0">
              <a:spcBef>
                <a:spcPts val="0"/>
              </a:spcBef>
              <a:buFont typeface="Lustria"/>
              <a:buNone/>
              <a:defRPr/>
            </a:lvl6pPr>
            <a:lvl7pPr marL="2743200" indent="0" rtl="0">
              <a:spcBef>
                <a:spcPts val="0"/>
              </a:spcBef>
              <a:buFont typeface="Lustria"/>
              <a:buNone/>
              <a:defRPr/>
            </a:lvl7pPr>
            <a:lvl8pPr marL="3200400" indent="0" rtl="0">
              <a:spcBef>
                <a:spcPts val="0"/>
              </a:spcBef>
              <a:buFont typeface="Lustria"/>
              <a:buNone/>
              <a:defRPr/>
            </a:lvl8pPr>
            <a:lvl9pPr marL="3657600" indent="0" rtl="0">
              <a:spcBef>
                <a:spcPts val="0"/>
              </a:spcBef>
              <a:buFont typeface="Lustria"/>
              <a:buNone/>
              <a:defRPr/>
            </a:lvl9pPr>
          </a:lstStyle>
          <a:p>
            <a:endParaRPr/>
          </a:p>
        </p:txBody>
      </p:sp>
      <p:sp>
        <p:nvSpPr>
          <p:cNvPr id="83" name="Shape 83"/>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84" name="Shape 84"/>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85" name="Shape 85"/>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
        <p:nvSpPr>
          <p:cNvPr id="86" name="Shape 86"/>
          <p:cNvSpPr>
            <a:spLocks noGrp="1"/>
          </p:cNvSpPr>
          <p:nvPr>
            <p:ph type="pic" idx="2"/>
          </p:nvPr>
        </p:nvSpPr>
        <p:spPr>
          <a:xfrm>
            <a:off x="228600" y="1143000"/>
            <a:ext cx="4267198" cy="4267198"/>
          </a:xfrm>
          <a:prstGeom prst="ellipse">
            <a:avLst/>
          </a:prstGeom>
          <a:noFill/>
          <a:ln w="28575" cap="flat">
            <a:solidFill>
              <a:schemeClr val="accent1"/>
            </a:solidFill>
            <a:prstDash val="solid"/>
            <a:round/>
            <a:headEnd type="none" w="med" len="med"/>
            <a:tailEnd type="none" w="med" len="med"/>
          </a:ln>
        </p:spPr>
        <p:txBody>
          <a:bodyPr lIns="91425" tIns="91425" rIns="91425" bIns="91425" anchor="ctr" anchorCtr="0"/>
          <a:lstStyle>
            <a:lvl1pPr marL="0" marR="0" indent="0" algn="l" rtl="0">
              <a:lnSpc>
                <a:spcPct val="100000"/>
              </a:lnSpc>
              <a:spcBef>
                <a:spcPts val="0"/>
              </a:spcBef>
              <a:spcAft>
                <a:spcPts val="0"/>
              </a:spcAft>
              <a:buClr>
                <a:schemeClr val="lt1"/>
              </a:buClr>
              <a:buFont typeface="Lustria"/>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 Pictures with Caption">
    <p:bg>
      <p:bgPr>
        <a:blipFill rotWithShape="1">
          <a:blip r:embed="rId2">
            <a:alphaModFix/>
          </a:blip>
          <a:stretch>
            <a:fillRect/>
          </a:stretch>
        </a:blipFill>
        <a:effectLst/>
      </p:bgPr>
    </p:bg>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5051425" y="381001"/>
            <a:ext cx="3635373" cy="2209799"/>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9" name="Shape 89"/>
          <p:cNvSpPr txBox="1">
            <a:spLocks noGrp="1"/>
          </p:cNvSpPr>
          <p:nvPr>
            <p:ph type="body" idx="1"/>
          </p:nvPr>
        </p:nvSpPr>
        <p:spPr>
          <a:xfrm>
            <a:off x="5051425" y="2649068"/>
            <a:ext cx="3635373" cy="3505666"/>
          </a:xfrm>
          <a:prstGeom prst="rect">
            <a:avLst/>
          </a:prstGeom>
          <a:noFill/>
          <a:ln>
            <a:noFill/>
          </a:ln>
        </p:spPr>
        <p:txBody>
          <a:bodyPr lIns="91425" tIns="91425" rIns="91425" bIns="91425" anchor="t" anchorCtr="0"/>
          <a:lstStyle>
            <a:lvl1pPr marL="0" indent="0" rtl="0">
              <a:spcBef>
                <a:spcPts val="600"/>
              </a:spcBef>
              <a:buClr>
                <a:srgbClr val="595959"/>
              </a:buClr>
              <a:buFont typeface="Lustria"/>
              <a:buNone/>
              <a:defRPr/>
            </a:lvl1pPr>
            <a:lvl2pPr marL="457200" indent="0" rtl="0">
              <a:spcBef>
                <a:spcPts val="0"/>
              </a:spcBef>
              <a:buFont typeface="Lustria"/>
              <a:buNone/>
              <a:defRPr/>
            </a:lvl2pPr>
            <a:lvl3pPr marL="914400" indent="0" rtl="0">
              <a:spcBef>
                <a:spcPts val="0"/>
              </a:spcBef>
              <a:buFont typeface="Lustria"/>
              <a:buNone/>
              <a:defRPr/>
            </a:lvl3pPr>
            <a:lvl4pPr marL="1371600" indent="0" rtl="0">
              <a:spcBef>
                <a:spcPts val="0"/>
              </a:spcBef>
              <a:buFont typeface="Lustria"/>
              <a:buNone/>
              <a:defRPr/>
            </a:lvl4pPr>
            <a:lvl5pPr marL="1828800" indent="0" rtl="0">
              <a:spcBef>
                <a:spcPts val="0"/>
              </a:spcBef>
              <a:buFont typeface="Lustria"/>
              <a:buNone/>
              <a:defRPr/>
            </a:lvl5pPr>
            <a:lvl6pPr marL="2286000" indent="0" rtl="0">
              <a:spcBef>
                <a:spcPts val="0"/>
              </a:spcBef>
              <a:buFont typeface="Lustria"/>
              <a:buNone/>
              <a:defRPr/>
            </a:lvl6pPr>
            <a:lvl7pPr marL="2743200" indent="0" rtl="0">
              <a:spcBef>
                <a:spcPts val="0"/>
              </a:spcBef>
              <a:buFont typeface="Lustria"/>
              <a:buNone/>
              <a:defRPr/>
            </a:lvl7pPr>
            <a:lvl8pPr marL="3200400" indent="0" rtl="0">
              <a:spcBef>
                <a:spcPts val="0"/>
              </a:spcBef>
              <a:buFont typeface="Lustria"/>
              <a:buNone/>
              <a:defRPr/>
            </a:lvl8pPr>
            <a:lvl9pPr marL="3657600" indent="0" rtl="0">
              <a:spcBef>
                <a:spcPts val="0"/>
              </a:spcBef>
              <a:buFont typeface="Lustria"/>
              <a:buNone/>
              <a:defRPr/>
            </a:lvl9pPr>
          </a:lstStyle>
          <a:p>
            <a:endParaRPr/>
          </a:p>
        </p:txBody>
      </p:sp>
      <p:sp>
        <p:nvSpPr>
          <p:cNvPr id="90" name="Shape 90"/>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91" name="Shape 91"/>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92" name="Shape 92"/>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
        <p:nvSpPr>
          <p:cNvPr id="93" name="Shape 93"/>
          <p:cNvSpPr>
            <a:spLocks noGrp="1"/>
          </p:cNvSpPr>
          <p:nvPr>
            <p:ph type="pic" idx="2"/>
          </p:nvPr>
        </p:nvSpPr>
        <p:spPr>
          <a:xfrm>
            <a:off x="990600" y="2590800"/>
            <a:ext cx="3505200" cy="3505200"/>
          </a:xfrm>
          <a:prstGeom prst="ellipse">
            <a:avLst/>
          </a:prstGeom>
          <a:noFill/>
          <a:ln w="28575" cap="flat">
            <a:solidFill>
              <a:schemeClr val="accent1"/>
            </a:solidFill>
            <a:prstDash val="solid"/>
            <a:round/>
            <a:headEnd type="none" w="med" len="med"/>
            <a:tailEnd type="none" w="med" len="med"/>
          </a:ln>
        </p:spPr>
        <p:txBody>
          <a:bodyPr lIns="91425" tIns="91425" rIns="91425" bIns="91425" anchor="ctr" anchorCtr="0"/>
          <a:lstStyle>
            <a:lvl1pPr marL="0" marR="0" indent="0" algn="l" rtl="0">
              <a:lnSpc>
                <a:spcPct val="100000"/>
              </a:lnSpc>
              <a:spcBef>
                <a:spcPts val="0"/>
              </a:spcBef>
              <a:spcAft>
                <a:spcPts val="0"/>
              </a:spcAft>
              <a:buClr>
                <a:schemeClr val="lt1"/>
              </a:buClr>
              <a:buFont typeface="Lustria"/>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94" name="Shape 94"/>
          <p:cNvSpPr>
            <a:spLocks noGrp="1"/>
          </p:cNvSpPr>
          <p:nvPr>
            <p:ph type="pic" idx="3"/>
          </p:nvPr>
        </p:nvSpPr>
        <p:spPr>
          <a:xfrm>
            <a:off x="2479675" y="1260475"/>
            <a:ext cx="1254125" cy="1254125"/>
          </a:xfrm>
          <a:prstGeom prst="ellipse">
            <a:avLst/>
          </a:prstGeom>
          <a:noFill/>
          <a:ln w="28575" cap="flat">
            <a:solidFill>
              <a:schemeClr val="accent1"/>
            </a:solidFill>
            <a:prstDash val="solid"/>
            <a:round/>
            <a:headEnd type="none" w="med" len="med"/>
            <a:tailEnd type="none" w="med" len="med"/>
          </a:ln>
        </p:spPr>
        <p:txBody>
          <a:bodyPr lIns="91425" tIns="91425" rIns="91425" bIns="91425" anchor="ctr" anchorCtr="0"/>
          <a:lstStyle>
            <a:lvl1pPr marL="0" marR="0" indent="0" algn="l" rtl="0">
              <a:lnSpc>
                <a:spcPct val="100000"/>
              </a:lnSpc>
              <a:spcBef>
                <a:spcPts val="0"/>
              </a:spcBef>
              <a:spcAft>
                <a:spcPts val="0"/>
              </a:spcAft>
              <a:buClr>
                <a:schemeClr val="lt1"/>
              </a:buClr>
              <a:buFont typeface="Lustria"/>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95" name="Shape 95"/>
          <p:cNvSpPr>
            <a:spLocks noGrp="1"/>
          </p:cNvSpPr>
          <p:nvPr>
            <p:ph type="pic" idx="4"/>
          </p:nvPr>
        </p:nvSpPr>
        <p:spPr>
          <a:xfrm>
            <a:off x="269875" y="762000"/>
            <a:ext cx="2092324" cy="2092324"/>
          </a:xfrm>
          <a:prstGeom prst="ellipse">
            <a:avLst/>
          </a:prstGeom>
          <a:noFill/>
          <a:ln w="28575" cap="flat">
            <a:solidFill>
              <a:schemeClr val="accent1"/>
            </a:solidFill>
            <a:prstDash val="solid"/>
            <a:round/>
            <a:headEnd type="none" w="med" len="med"/>
            <a:tailEnd type="none" w="med" len="med"/>
          </a:ln>
        </p:spPr>
        <p:txBody>
          <a:bodyPr lIns="91425" tIns="91425" rIns="91425" bIns="91425" anchor="ctr" anchorCtr="0"/>
          <a:lstStyle>
            <a:lvl1pPr marL="0" marR="0" indent="0" algn="l" rtl="0">
              <a:lnSpc>
                <a:spcPct val="100000"/>
              </a:lnSpc>
              <a:spcBef>
                <a:spcPts val="0"/>
              </a:spcBef>
              <a:spcAft>
                <a:spcPts val="0"/>
              </a:spcAft>
              <a:buClr>
                <a:schemeClr val="lt1"/>
              </a:buClr>
              <a:buFont typeface="Lustria"/>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457200" y="345139"/>
            <a:ext cx="8229600" cy="1143000"/>
          </a:xfrm>
          <a:prstGeom prst="rect">
            <a:avLst/>
          </a:prstGeom>
          <a:noFill/>
          <a:ln>
            <a:noFill/>
          </a:ln>
        </p:spPr>
        <p:txBody>
          <a:bodyPr lIns="91425" tIns="91425" rIns="91425" bIns="91425" anchor="ctr" anchorCtr="0"/>
          <a:lstStyle>
            <a:lvl1pPr algn="ctr" rtl="0">
              <a:spcBef>
                <a:spcPts val="0"/>
              </a:spcBef>
              <a:buClr>
                <a:schemeClr val="lt1"/>
              </a:buClr>
              <a:buFont typeface="Lust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98" name="Shape 98"/>
          <p:cNvSpPr txBox="1">
            <a:spLocks noGrp="1"/>
          </p:cNvSpPr>
          <p:nvPr>
            <p:ph type="body" idx="1"/>
          </p:nvPr>
        </p:nvSpPr>
        <p:spPr>
          <a:xfrm rot="5400000">
            <a:off x="2836769" y="188819"/>
            <a:ext cx="3468875" cy="822801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719072" rtl="0">
              <a:spcBef>
                <a:spcPts val="0"/>
              </a:spcBef>
              <a:defRPr/>
            </a:lvl6pPr>
            <a:lvl7pPr marL="1719072" rtl="0">
              <a:spcBef>
                <a:spcPts val="0"/>
              </a:spcBef>
              <a:defRPr/>
            </a:lvl7pPr>
            <a:lvl8pPr marL="1719072" rtl="0">
              <a:spcBef>
                <a:spcPts val="0"/>
              </a:spcBef>
              <a:defRPr/>
            </a:lvl8pPr>
            <a:lvl9pPr marL="1719072" rtl="0">
              <a:spcBef>
                <a:spcPts val="0"/>
              </a:spcBef>
              <a:defRPr/>
            </a:lvl9pPr>
          </a:lstStyle>
          <a:p>
            <a:endParaRPr/>
          </a:p>
        </p:txBody>
      </p:sp>
      <p:sp>
        <p:nvSpPr>
          <p:cNvPr id="99" name="Shape 99"/>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100" name="Shape 100"/>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101" name="Shape 101"/>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cSld name="Vertical Title and Text">
    <p:bg>
      <p:bgPr>
        <a:blipFill rotWithShape="1">
          <a:blip r:embed="rId2">
            <a:alphaModFix/>
          </a:blip>
          <a:stretch>
            <a:fillRect/>
          </a:stretch>
        </a:blipFill>
        <a:effectLst/>
      </p:bgPr>
    </p:bg>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rot="5400000">
            <a:off x="4922836" y="2438400"/>
            <a:ext cx="5851525" cy="1524000"/>
          </a:xfrm>
          <a:prstGeom prst="rect">
            <a:avLst/>
          </a:prstGeom>
          <a:noFill/>
          <a:ln>
            <a:noFill/>
          </a:ln>
        </p:spPr>
        <p:txBody>
          <a:bodyPr lIns="91425" tIns="91425" rIns="91425" bIns="91425" anchor="t" anchorCtr="0"/>
          <a:lstStyle>
            <a:lvl1pPr algn="ctr" rtl="0">
              <a:spcBef>
                <a:spcPts val="0"/>
              </a:spcBef>
              <a:buClr>
                <a:schemeClr val="lt1"/>
              </a:buClr>
              <a:buFont typeface="Lust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04" name="Shape 104"/>
          <p:cNvSpPr txBox="1">
            <a:spLocks noGrp="1"/>
          </p:cNvSpPr>
          <p:nvPr>
            <p:ph type="body" idx="1"/>
          </p:nvPr>
        </p:nvSpPr>
        <p:spPr>
          <a:xfrm rot="5400000">
            <a:off x="659278" y="214779"/>
            <a:ext cx="5615640" cy="6019798"/>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05" name="Shape 105"/>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106" name="Shape 106"/>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107" name="Shape 107"/>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Closing">
    <p:bg>
      <p:bgPr>
        <a:blipFill rotWithShape="1">
          <a:blip r:embed="rId2">
            <a:alphaModFix/>
          </a:blip>
          <a:stretch>
            <a:fillRect/>
          </a:stretch>
        </a:blipFill>
        <a:effectLst/>
      </p:bgPr>
    </p:bg>
    <p:spTree>
      <p:nvGrpSpPr>
        <p:cNvPr id="1" name="Shape 108"/>
        <p:cNvGrpSpPr/>
        <p:nvPr/>
      </p:nvGrpSpPr>
      <p:grpSpPr>
        <a:xfrm>
          <a:off x="0" y="0"/>
          <a:ext cx="0" cy="0"/>
          <a:chOff x="0" y="0"/>
          <a:chExt cx="0" cy="0"/>
        </a:xfrm>
      </p:grpSpPr>
      <p:sp>
        <p:nvSpPr>
          <p:cNvPr id="109" name="Shape 109"/>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110" name="Shape 110"/>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111" name="Shape 111"/>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bg>
      <p:bgPr>
        <a:blipFill rotWithShape="1">
          <a:blip r:embed="rId2">
            <a:alphaModFix/>
          </a:blip>
          <a:stretch>
            <a:fillRect/>
          </a:stretch>
        </a:blipFill>
        <a:effectLst/>
      </p:bgPr>
    </p:bg>
    <p:spTree>
      <p:nvGrpSpPr>
        <p:cNvPr id="1" name="Shape 17"/>
        <p:cNvGrpSpPr/>
        <p:nvPr/>
      </p:nvGrpSpPr>
      <p:grpSpPr>
        <a:xfrm>
          <a:off x="0" y="0"/>
          <a:ext cx="0" cy="0"/>
          <a:chOff x="0" y="0"/>
          <a:chExt cx="0" cy="0"/>
        </a:xfrm>
      </p:grpSpPr>
      <p:sp>
        <p:nvSpPr>
          <p:cNvPr id="18" name="Shape 18"/>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19" name="Shape 19"/>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20" name="Shape 20"/>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457200" y="345139"/>
            <a:ext cx="8229600" cy="1143000"/>
          </a:xfrm>
          <a:prstGeom prst="rect">
            <a:avLst/>
          </a:prstGeom>
          <a:noFill/>
          <a:ln>
            <a:noFill/>
          </a:ln>
        </p:spPr>
        <p:txBody>
          <a:bodyPr lIns="91425" tIns="91425" rIns="91425" bIns="91425" anchor="ctr" anchorCtr="0"/>
          <a:lstStyle>
            <a:lvl1pPr algn="ctr" rtl="0">
              <a:spcBef>
                <a:spcPts val="0"/>
              </a:spcBef>
              <a:buClr>
                <a:schemeClr val="lt1"/>
              </a:buClr>
              <a:buFont typeface="Lust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3" name="Shape 23"/>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24" name="Shape 24"/>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25" name="Shape 25"/>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345139"/>
            <a:ext cx="8229600" cy="1143000"/>
          </a:xfrm>
          <a:prstGeom prst="rect">
            <a:avLst/>
          </a:prstGeom>
          <a:noFill/>
          <a:ln>
            <a:noFill/>
          </a:ln>
        </p:spPr>
        <p:txBody>
          <a:bodyPr lIns="91425" tIns="91425" rIns="91425" bIns="91425" anchor="ctr" anchorCtr="0"/>
          <a:lstStyle>
            <a:lvl1pPr algn="ctr" rtl="0">
              <a:spcBef>
                <a:spcPts val="0"/>
              </a:spcBef>
              <a:buClr>
                <a:schemeClr val="lt1"/>
              </a:buClr>
              <a:buFont typeface="Lust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8" name="Shape 28"/>
          <p:cNvSpPr txBox="1">
            <a:spLocks noGrp="1"/>
          </p:cNvSpPr>
          <p:nvPr>
            <p:ph type="body" idx="1"/>
          </p:nvPr>
        </p:nvSpPr>
        <p:spPr>
          <a:xfrm>
            <a:off x="740664" y="2784475"/>
            <a:ext cx="3767328" cy="32527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231775" rtl="0">
              <a:spcBef>
                <a:spcPts val="0"/>
              </a:spcBef>
              <a:defRPr/>
            </a:lvl6pPr>
            <a:lvl7pPr marL="2173288" indent="-230188" rtl="0">
              <a:spcBef>
                <a:spcPts val="0"/>
              </a:spcBef>
              <a:defRPr/>
            </a:lvl7pPr>
            <a:lvl8pPr marL="2398713" indent="-227013" rtl="0">
              <a:spcBef>
                <a:spcPts val="0"/>
              </a:spcBef>
              <a:defRPr/>
            </a:lvl8pPr>
            <a:lvl9pPr marL="2625725" indent="-238125" rtl="0">
              <a:spcBef>
                <a:spcPts val="0"/>
              </a:spcBef>
              <a:defRPr/>
            </a:lvl9pPr>
          </a:lstStyle>
          <a:p>
            <a:endParaRPr/>
          </a:p>
        </p:txBody>
      </p:sp>
      <p:sp>
        <p:nvSpPr>
          <p:cNvPr id="29" name="Shape 29"/>
          <p:cNvSpPr txBox="1">
            <a:spLocks noGrp="1"/>
          </p:cNvSpPr>
          <p:nvPr>
            <p:ph type="body" idx="2"/>
          </p:nvPr>
        </p:nvSpPr>
        <p:spPr>
          <a:xfrm>
            <a:off x="4634753" y="2784475"/>
            <a:ext cx="3767328" cy="32527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231775" rtl="0">
              <a:spcBef>
                <a:spcPts val="0"/>
              </a:spcBef>
              <a:defRPr/>
            </a:lvl6pPr>
            <a:lvl7pPr marL="2173288" indent="-230188" rtl="0">
              <a:spcBef>
                <a:spcPts val="0"/>
              </a:spcBef>
              <a:defRPr/>
            </a:lvl7pPr>
            <a:lvl8pPr marL="2398713" indent="-227013" rtl="0">
              <a:spcBef>
                <a:spcPts val="0"/>
              </a:spcBef>
              <a:defRPr/>
            </a:lvl8pPr>
            <a:lvl9pPr marL="2625725" indent="-238125" rtl="0">
              <a:spcBef>
                <a:spcPts val="0"/>
              </a:spcBef>
              <a:defRPr/>
            </a:lvl9pPr>
          </a:lstStyle>
          <a:p>
            <a:endParaRPr/>
          </a:p>
        </p:txBody>
      </p:sp>
      <p:sp>
        <p:nvSpPr>
          <p:cNvPr id="30" name="Shape 30"/>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31" name="Shape 31"/>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32" name="Shape 32"/>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bg>
      <p:bgPr>
        <a:blipFill rotWithShape="1">
          <a:blip r:embed="rId2">
            <a:alphaModFix/>
          </a:blip>
          <a:stretch>
            <a:fillRect/>
          </a:stretch>
        </a:blipFill>
        <a:effectLst/>
      </p:bgPr>
    </p:bg>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457200" y="2236692"/>
            <a:ext cx="6400799" cy="1362075"/>
          </a:xfrm>
          <a:prstGeom prst="rect">
            <a:avLst/>
          </a:prstGeom>
          <a:noFill/>
          <a:ln>
            <a:noFill/>
          </a:ln>
        </p:spPr>
        <p:txBody>
          <a:bodyPr lIns="91425" tIns="91425" rIns="91425" bIns="91425" anchor="b" anchorCtr="0"/>
          <a:lstStyle>
            <a:lvl1pPr algn="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5" name="Shape 35"/>
          <p:cNvSpPr txBox="1">
            <a:spLocks noGrp="1"/>
          </p:cNvSpPr>
          <p:nvPr>
            <p:ph type="body" idx="1"/>
          </p:nvPr>
        </p:nvSpPr>
        <p:spPr>
          <a:xfrm>
            <a:off x="1676399" y="3609694"/>
            <a:ext cx="5181601" cy="1500187"/>
          </a:xfrm>
          <a:prstGeom prst="rect">
            <a:avLst/>
          </a:prstGeom>
          <a:noFill/>
          <a:ln>
            <a:noFill/>
          </a:ln>
        </p:spPr>
        <p:txBody>
          <a:bodyPr lIns="91425" tIns="91425" rIns="91425" bIns="91425" anchor="t" anchorCtr="0"/>
          <a:lstStyle>
            <a:lvl1pPr marL="0" indent="0" algn="r" rtl="0">
              <a:spcBef>
                <a:spcPts val="300"/>
              </a:spcBef>
              <a:buClr>
                <a:schemeClr val="lt1"/>
              </a:buClr>
              <a:buFont typeface="Lustria"/>
              <a:buNone/>
              <a:defRPr/>
            </a:lvl1pPr>
            <a:lvl2pPr marL="457200" indent="0" rtl="0">
              <a:spcBef>
                <a:spcPts val="0"/>
              </a:spcBef>
              <a:buClr>
                <a:srgbClr val="888888"/>
              </a:buClr>
              <a:buFont typeface="Lustria"/>
              <a:buNone/>
              <a:defRPr/>
            </a:lvl2pPr>
            <a:lvl3pPr marL="914400" indent="0" rtl="0">
              <a:spcBef>
                <a:spcPts val="0"/>
              </a:spcBef>
              <a:buClr>
                <a:srgbClr val="888888"/>
              </a:buClr>
              <a:buFont typeface="Lustria"/>
              <a:buNone/>
              <a:defRPr/>
            </a:lvl3pPr>
            <a:lvl4pPr marL="1371600" indent="0" rtl="0">
              <a:spcBef>
                <a:spcPts val="0"/>
              </a:spcBef>
              <a:buClr>
                <a:srgbClr val="888888"/>
              </a:buClr>
              <a:buFont typeface="Lustria"/>
              <a:buNone/>
              <a:defRPr/>
            </a:lvl4pPr>
            <a:lvl5pPr marL="1828800" indent="0" rtl="0">
              <a:spcBef>
                <a:spcPts val="0"/>
              </a:spcBef>
              <a:buClr>
                <a:srgbClr val="888888"/>
              </a:buClr>
              <a:buFont typeface="Lustria"/>
              <a:buNone/>
              <a:defRPr/>
            </a:lvl5pPr>
            <a:lvl6pPr marL="2286000" indent="0" rtl="0">
              <a:spcBef>
                <a:spcPts val="0"/>
              </a:spcBef>
              <a:buClr>
                <a:srgbClr val="888888"/>
              </a:buClr>
              <a:buFont typeface="Lustria"/>
              <a:buNone/>
              <a:defRPr/>
            </a:lvl6pPr>
            <a:lvl7pPr marL="2743200" indent="0" rtl="0">
              <a:spcBef>
                <a:spcPts val="0"/>
              </a:spcBef>
              <a:buClr>
                <a:srgbClr val="888888"/>
              </a:buClr>
              <a:buFont typeface="Lustria"/>
              <a:buNone/>
              <a:defRPr/>
            </a:lvl7pPr>
            <a:lvl8pPr marL="3200400" indent="0" rtl="0">
              <a:spcBef>
                <a:spcPts val="0"/>
              </a:spcBef>
              <a:buClr>
                <a:srgbClr val="888888"/>
              </a:buClr>
              <a:buFont typeface="Lustria"/>
              <a:buNone/>
              <a:defRPr/>
            </a:lvl8pPr>
            <a:lvl9pPr marL="3657600" indent="0" rtl="0">
              <a:spcBef>
                <a:spcPts val="0"/>
              </a:spcBef>
              <a:buClr>
                <a:srgbClr val="888888"/>
              </a:buClr>
              <a:buFont typeface="Lustria"/>
              <a:buNone/>
              <a:defRPr/>
            </a:lvl9pPr>
          </a:lstStyle>
          <a:p>
            <a:endParaRPr/>
          </a:p>
        </p:txBody>
      </p:sp>
      <p:sp>
        <p:nvSpPr>
          <p:cNvPr id="36" name="Shape 36"/>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37" name="Shape 37"/>
          <p:cNvSpPr txBox="1">
            <a:spLocks noGrp="1"/>
          </p:cNvSpPr>
          <p:nvPr>
            <p:ph type="ftr" idx="11"/>
          </p:nvPr>
        </p:nvSpPr>
        <p:spPr>
          <a:xfrm>
            <a:off x="7238999" y="6356350"/>
            <a:ext cx="1446213"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38" name="Shape 38"/>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chemeClr val="lt1"/>
                </a:solidFill>
                <a:latin typeface="Lustria"/>
                <a:ea typeface="Lustria"/>
                <a:cs typeface="Lustria"/>
                <a:sym typeface="Lustria"/>
                <a:rtl val="0"/>
              </a:defRPr>
            </a:lvl1pPr>
          </a:lstStyle>
          <a:p>
            <a:pPr marL="0" lvl="0" indent="0">
              <a:spcBef>
                <a:spcPts val="0"/>
              </a:spcBef>
              <a:buClr>
                <a:schemeClr val="lt1"/>
              </a:buClr>
              <a:buSzPct val="25000"/>
              <a:buFont typeface="Lustria"/>
              <a:buNone/>
            </a:pPr>
            <a:fld id="{00000000-1234-1234-1234-123412341234}" type="slidenum">
              <a:rPr lang="en-US"/>
              <a:t>‹#›</a:t>
            </a:fld>
            <a:endParaRPr lang="en-US"/>
          </a:p>
        </p:txBody>
      </p:sp>
      <p:sp>
        <p:nvSpPr>
          <p:cNvPr id="39" name="Shape 39"/>
          <p:cNvSpPr txBox="1"/>
          <p:nvPr/>
        </p:nvSpPr>
        <p:spPr>
          <a:xfrm>
            <a:off x="8292817" y="5804646"/>
            <a:ext cx="367086" cy="677108"/>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chemeClr val="accent1"/>
              </a:buClr>
              <a:buSzPct val="25000"/>
              <a:buFont typeface="Noto Symbol"/>
              <a:buNone/>
            </a:pPr>
            <a:r>
              <a:rPr lang="en-US" sz="4400" b="0" i="0" u="none" strike="noStrike" cap="none" baseline="0">
                <a:solidFill>
                  <a:schemeClr val="accent1"/>
                </a:solidFill>
                <a:latin typeface="Noto Symbol"/>
                <a:ea typeface="Noto Symbol"/>
                <a:cs typeface="Noto Symbol"/>
                <a:sym typeface="Noto Symbol"/>
                <a:rtl val="0"/>
              </a:rPr>
              <a:t>•</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345139"/>
            <a:ext cx="8229600" cy="114300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2" name="Shape 42"/>
          <p:cNvSpPr txBox="1">
            <a:spLocks noGrp="1"/>
          </p:cNvSpPr>
          <p:nvPr>
            <p:ph type="body" idx="1"/>
          </p:nvPr>
        </p:nvSpPr>
        <p:spPr>
          <a:xfrm>
            <a:off x="740664" y="2232209"/>
            <a:ext cx="3767328" cy="762000"/>
          </a:xfrm>
          <a:prstGeom prst="rect">
            <a:avLst/>
          </a:prstGeom>
          <a:noFill/>
          <a:ln>
            <a:noFill/>
          </a:ln>
        </p:spPr>
        <p:txBody>
          <a:bodyPr lIns="91425" tIns="91425" rIns="91425" bIns="91425" anchor="b" anchorCtr="0"/>
          <a:lstStyle>
            <a:lvl1pPr marL="0" indent="0" algn="ctr" rtl="0">
              <a:lnSpc>
                <a:spcPct val="108333"/>
              </a:lnSpc>
              <a:spcBef>
                <a:spcPts val="0"/>
              </a:spcBef>
              <a:buClr>
                <a:schemeClr val="accent1"/>
              </a:buClr>
              <a:buFont typeface="Lustria"/>
              <a:buNone/>
              <a:defRPr/>
            </a:lvl1pPr>
            <a:lvl2pPr marL="457200" indent="0" rtl="0">
              <a:spcBef>
                <a:spcPts val="0"/>
              </a:spcBef>
              <a:buFont typeface="Lustria"/>
              <a:buNone/>
              <a:defRPr/>
            </a:lvl2pPr>
            <a:lvl3pPr marL="914400" indent="0" rtl="0">
              <a:spcBef>
                <a:spcPts val="0"/>
              </a:spcBef>
              <a:buFont typeface="Lustria"/>
              <a:buNone/>
              <a:defRPr/>
            </a:lvl3pPr>
            <a:lvl4pPr marL="1371600" indent="0" rtl="0">
              <a:spcBef>
                <a:spcPts val="0"/>
              </a:spcBef>
              <a:buFont typeface="Lustria"/>
              <a:buNone/>
              <a:defRPr/>
            </a:lvl4pPr>
            <a:lvl5pPr marL="1828800" indent="0" rtl="0">
              <a:spcBef>
                <a:spcPts val="0"/>
              </a:spcBef>
              <a:buFont typeface="Lustria"/>
              <a:buNone/>
              <a:defRPr/>
            </a:lvl5pPr>
            <a:lvl6pPr marL="2286000" indent="0" rtl="0">
              <a:spcBef>
                <a:spcPts val="0"/>
              </a:spcBef>
              <a:buFont typeface="Lustria"/>
              <a:buNone/>
              <a:defRPr/>
            </a:lvl6pPr>
            <a:lvl7pPr marL="2743200" indent="0" rtl="0">
              <a:spcBef>
                <a:spcPts val="0"/>
              </a:spcBef>
              <a:buFont typeface="Lustria"/>
              <a:buNone/>
              <a:defRPr/>
            </a:lvl7pPr>
            <a:lvl8pPr marL="3200400" indent="0" rtl="0">
              <a:spcBef>
                <a:spcPts val="0"/>
              </a:spcBef>
              <a:buFont typeface="Lustria"/>
              <a:buNone/>
              <a:defRPr/>
            </a:lvl8pPr>
            <a:lvl9pPr marL="3657600" indent="0" rtl="0">
              <a:spcBef>
                <a:spcPts val="0"/>
              </a:spcBef>
              <a:buFont typeface="Lustria"/>
              <a:buNone/>
              <a:defRPr/>
            </a:lvl9pPr>
          </a:lstStyle>
          <a:p>
            <a:endParaRPr/>
          </a:p>
        </p:txBody>
      </p:sp>
      <p:sp>
        <p:nvSpPr>
          <p:cNvPr id="43" name="Shape 43"/>
          <p:cNvSpPr txBox="1">
            <a:spLocks noGrp="1"/>
          </p:cNvSpPr>
          <p:nvPr>
            <p:ph type="body" idx="2"/>
          </p:nvPr>
        </p:nvSpPr>
        <p:spPr>
          <a:xfrm>
            <a:off x="740664" y="3160058"/>
            <a:ext cx="3767328" cy="289149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244475" rtl="0">
              <a:spcBef>
                <a:spcPts val="0"/>
              </a:spcBef>
              <a:defRPr/>
            </a:lvl6pPr>
            <a:lvl7pPr marL="2173288" indent="-242888" rtl="0">
              <a:spcBef>
                <a:spcPts val="0"/>
              </a:spcBef>
              <a:defRPr/>
            </a:lvl7pPr>
            <a:lvl8pPr marL="2398713" indent="-239713" rtl="0">
              <a:spcBef>
                <a:spcPts val="0"/>
              </a:spcBef>
              <a:defRPr/>
            </a:lvl8pPr>
            <a:lvl9pPr marL="2625725" indent="-238125" rtl="0">
              <a:spcBef>
                <a:spcPts val="0"/>
              </a:spcBef>
              <a:defRPr/>
            </a:lvl9pPr>
          </a:lstStyle>
          <a:p>
            <a:endParaRPr/>
          </a:p>
        </p:txBody>
      </p:sp>
      <p:sp>
        <p:nvSpPr>
          <p:cNvPr id="44" name="Shape 44"/>
          <p:cNvSpPr txBox="1">
            <a:spLocks noGrp="1"/>
          </p:cNvSpPr>
          <p:nvPr>
            <p:ph type="body" idx="3"/>
          </p:nvPr>
        </p:nvSpPr>
        <p:spPr>
          <a:xfrm>
            <a:off x="4631578" y="2232209"/>
            <a:ext cx="3767328" cy="762000"/>
          </a:xfrm>
          <a:prstGeom prst="rect">
            <a:avLst/>
          </a:prstGeom>
          <a:noFill/>
          <a:ln>
            <a:noFill/>
          </a:ln>
        </p:spPr>
        <p:txBody>
          <a:bodyPr lIns="91425" tIns="91425" rIns="91425" bIns="91425" anchor="b" anchorCtr="0"/>
          <a:lstStyle>
            <a:lvl1pPr marL="0" indent="0" algn="ctr" rtl="0">
              <a:lnSpc>
                <a:spcPct val="108333"/>
              </a:lnSpc>
              <a:spcBef>
                <a:spcPts val="0"/>
              </a:spcBef>
              <a:buClr>
                <a:schemeClr val="accent1"/>
              </a:buClr>
              <a:buFont typeface="Lustria"/>
              <a:buNone/>
              <a:defRPr/>
            </a:lvl1pPr>
            <a:lvl2pPr marL="457200" indent="0" rtl="0">
              <a:spcBef>
                <a:spcPts val="0"/>
              </a:spcBef>
              <a:buFont typeface="Lustria"/>
              <a:buNone/>
              <a:defRPr/>
            </a:lvl2pPr>
            <a:lvl3pPr marL="914400" indent="0" rtl="0">
              <a:spcBef>
                <a:spcPts val="0"/>
              </a:spcBef>
              <a:buFont typeface="Lustria"/>
              <a:buNone/>
              <a:defRPr/>
            </a:lvl3pPr>
            <a:lvl4pPr marL="1371600" indent="0" rtl="0">
              <a:spcBef>
                <a:spcPts val="0"/>
              </a:spcBef>
              <a:buFont typeface="Lustria"/>
              <a:buNone/>
              <a:defRPr/>
            </a:lvl4pPr>
            <a:lvl5pPr marL="1828800" indent="0" rtl="0">
              <a:spcBef>
                <a:spcPts val="0"/>
              </a:spcBef>
              <a:buFont typeface="Lustria"/>
              <a:buNone/>
              <a:defRPr/>
            </a:lvl5pPr>
            <a:lvl6pPr marL="2286000" indent="0" rtl="0">
              <a:spcBef>
                <a:spcPts val="0"/>
              </a:spcBef>
              <a:buFont typeface="Lustria"/>
              <a:buNone/>
              <a:defRPr/>
            </a:lvl6pPr>
            <a:lvl7pPr marL="2743200" indent="0" rtl="0">
              <a:spcBef>
                <a:spcPts val="0"/>
              </a:spcBef>
              <a:buFont typeface="Lustria"/>
              <a:buNone/>
              <a:defRPr/>
            </a:lvl7pPr>
            <a:lvl8pPr marL="3200400" indent="0" rtl="0">
              <a:spcBef>
                <a:spcPts val="0"/>
              </a:spcBef>
              <a:buFont typeface="Lustria"/>
              <a:buNone/>
              <a:defRPr/>
            </a:lvl8pPr>
            <a:lvl9pPr marL="3657600" indent="0" rtl="0">
              <a:spcBef>
                <a:spcPts val="0"/>
              </a:spcBef>
              <a:buFont typeface="Lustria"/>
              <a:buNone/>
              <a:defRPr/>
            </a:lvl9pPr>
          </a:lstStyle>
          <a:p>
            <a:endParaRPr/>
          </a:p>
        </p:txBody>
      </p:sp>
      <p:sp>
        <p:nvSpPr>
          <p:cNvPr id="45" name="Shape 45"/>
          <p:cNvSpPr txBox="1">
            <a:spLocks noGrp="1"/>
          </p:cNvSpPr>
          <p:nvPr>
            <p:ph type="body" idx="4"/>
          </p:nvPr>
        </p:nvSpPr>
        <p:spPr>
          <a:xfrm>
            <a:off x="4631578" y="3160058"/>
            <a:ext cx="3767328" cy="289149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244475" rtl="0">
              <a:spcBef>
                <a:spcPts val="0"/>
              </a:spcBef>
              <a:defRPr/>
            </a:lvl6pPr>
            <a:lvl7pPr marL="2173288" indent="-242888" rtl="0">
              <a:spcBef>
                <a:spcPts val="0"/>
              </a:spcBef>
              <a:defRPr/>
            </a:lvl7pPr>
            <a:lvl8pPr marL="2398713" indent="-239713" rtl="0">
              <a:spcBef>
                <a:spcPts val="0"/>
              </a:spcBef>
              <a:defRPr/>
            </a:lvl8pPr>
            <a:lvl9pPr marL="2625725" indent="-238125" rtl="0">
              <a:spcBef>
                <a:spcPts val="0"/>
              </a:spcBef>
              <a:defRPr/>
            </a:lvl9pPr>
          </a:lstStyle>
          <a:p>
            <a:endParaRPr/>
          </a:p>
        </p:txBody>
      </p:sp>
      <p:sp>
        <p:nvSpPr>
          <p:cNvPr id="46" name="Shape 46"/>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47" name="Shape 47"/>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48" name="Shape 48"/>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2 Content, Top and Bottom">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457200" y="345139"/>
            <a:ext cx="8229600" cy="1143000"/>
          </a:xfrm>
          <a:prstGeom prst="rect">
            <a:avLst/>
          </a:prstGeom>
          <a:noFill/>
          <a:ln>
            <a:noFill/>
          </a:ln>
        </p:spPr>
        <p:txBody>
          <a:bodyPr lIns="91425" tIns="91425" rIns="91425" bIns="91425" anchor="ctr" anchorCtr="0"/>
          <a:lstStyle>
            <a:lvl1pPr algn="ctr" rtl="0">
              <a:spcBef>
                <a:spcPts val="0"/>
              </a:spcBef>
              <a:buClr>
                <a:schemeClr val="lt1"/>
              </a:buClr>
              <a:buFont typeface="Lust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1" name="Shape 51"/>
          <p:cNvSpPr txBox="1">
            <a:spLocks noGrp="1"/>
          </p:cNvSpPr>
          <p:nvPr>
            <p:ph type="body" idx="1"/>
          </p:nvPr>
        </p:nvSpPr>
        <p:spPr>
          <a:xfrm>
            <a:off x="762000" y="2784475"/>
            <a:ext cx="7656512" cy="155447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2" name="Shape 52"/>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53" name="Shape 53"/>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54" name="Shape 54"/>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
        <p:nvSpPr>
          <p:cNvPr id="55" name="Shape 55"/>
          <p:cNvSpPr txBox="1">
            <a:spLocks noGrp="1"/>
          </p:cNvSpPr>
          <p:nvPr>
            <p:ph type="body" idx="2"/>
          </p:nvPr>
        </p:nvSpPr>
        <p:spPr>
          <a:xfrm>
            <a:off x="762000" y="4497069"/>
            <a:ext cx="7656512" cy="155447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3 Content">
    <p:spTree>
      <p:nvGrpSpPr>
        <p:cNvPr id="1" name="Shape 56"/>
        <p:cNvGrpSpPr/>
        <p:nvPr/>
      </p:nvGrpSpPr>
      <p:grpSpPr>
        <a:xfrm>
          <a:off x="0" y="0"/>
          <a:ext cx="0" cy="0"/>
          <a:chOff x="0" y="0"/>
          <a:chExt cx="0" cy="0"/>
        </a:xfrm>
      </p:grpSpPr>
      <p:sp>
        <p:nvSpPr>
          <p:cNvPr id="57" name="Shape 57"/>
          <p:cNvSpPr txBox="1">
            <a:spLocks noGrp="1"/>
          </p:cNvSpPr>
          <p:nvPr>
            <p:ph type="title"/>
          </p:nvPr>
        </p:nvSpPr>
        <p:spPr>
          <a:xfrm>
            <a:off x="457200" y="345139"/>
            <a:ext cx="8229600" cy="1143000"/>
          </a:xfrm>
          <a:prstGeom prst="rect">
            <a:avLst/>
          </a:prstGeom>
          <a:noFill/>
          <a:ln>
            <a:noFill/>
          </a:ln>
        </p:spPr>
        <p:txBody>
          <a:bodyPr lIns="91425" tIns="91425" rIns="91425" bIns="91425" anchor="ctr" anchorCtr="0"/>
          <a:lstStyle>
            <a:lvl1pPr algn="ctr" rtl="0">
              <a:spcBef>
                <a:spcPts val="0"/>
              </a:spcBef>
              <a:buClr>
                <a:schemeClr val="lt1"/>
              </a:buClr>
              <a:buFont typeface="Lust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8" name="Shape 58"/>
          <p:cNvSpPr txBox="1">
            <a:spLocks noGrp="1"/>
          </p:cNvSpPr>
          <p:nvPr>
            <p:ph type="body" idx="1"/>
          </p:nvPr>
        </p:nvSpPr>
        <p:spPr>
          <a:xfrm>
            <a:off x="4636007" y="2784475"/>
            <a:ext cx="3767328" cy="155447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231775" rtl="0">
              <a:spcBef>
                <a:spcPts val="0"/>
              </a:spcBef>
              <a:defRPr/>
            </a:lvl6pPr>
            <a:lvl7pPr marL="2173288" indent="-230188" rtl="0">
              <a:spcBef>
                <a:spcPts val="0"/>
              </a:spcBef>
              <a:defRPr/>
            </a:lvl7pPr>
            <a:lvl8pPr marL="2398713" indent="-227013" rtl="0">
              <a:spcBef>
                <a:spcPts val="0"/>
              </a:spcBef>
              <a:defRPr/>
            </a:lvl8pPr>
            <a:lvl9pPr marL="2625725" indent="-238125" rtl="0">
              <a:spcBef>
                <a:spcPts val="0"/>
              </a:spcBef>
              <a:defRPr/>
            </a:lvl9pPr>
          </a:lstStyle>
          <a:p>
            <a:endParaRPr/>
          </a:p>
        </p:txBody>
      </p:sp>
      <p:sp>
        <p:nvSpPr>
          <p:cNvPr id="59" name="Shape 59"/>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60" name="Shape 60"/>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61" name="Shape 61"/>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
        <p:nvSpPr>
          <p:cNvPr id="62" name="Shape 62"/>
          <p:cNvSpPr txBox="1">
            <a:spLocks noGrp="1"/>
          </p:cNvSpPr>
          <p:nvPr>
            <p:ph type="body" idx="2"/>
          </p:nvPr>
        </p:nvSpPr>
        <p:spPr>
          <a:xfrm>
            <a:off x="4636007" y="4497069"/>
            <a:ext cx="3767328" cy="155447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244475" rtl="0">
              <a:spcBef>
                <a:spcPts val="0"/>
              </a:spcBef>
              <a:defRPr/>
            </a:lvl6pPr>
            <a:lvl7pPr marL="2173288" indent="-242888" rtl="0">
              <a:spcBef>
                <a:spcPts val="0"/>
              </a:spcBef>
              <a:defRPr/>
            </a:lvl7pPr>
            <a:lvl8pPr marL="2398713" indent="-239713" rtl="0">
              <a:spcBef>
                <a:spcPts val="0"/>
              </a:spcBef>
              <a:defRPr/>
            </a:lvl8pPr>
            <a:lvl9pPr marL="2625725" indent="-238125" rtl="0">
              <a:spcBef>
                <a:spcPts val="0"/>
              </a:spcBef>
              <a:defRPr/>
            </a:lvl9pPr>
          </a:lstStyle>
          <a:p>
            <a:endParaRPr/>
          </a:p>
        </p:txBody>
      </p:sp>
      <p:sp>
        <p:nvSpPr>
          <p:cNvPr id="63" name="Shape 63"/>
          <p:cNvSpPr txBox="1">
            <a:spLocks noGrp="1"/>
          </p:cNvSpPr>
          <p:nvPr>
            <p:ph type="body" idx="3"/>
          </p:nvPr>
        </p:nvSpPr>
        <p:spPr>
          <a:xfrm>
            <a:off x="740664" y="2784475"/>
            <a:ext cx="3767328" cy="32527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244475" rtl="0">
              <a:spcBef>
                <a:spcPts val="0"/>
              </a:spcBef>
              <a:defRPr/>
            </a:lvl6pPr>
            <a:lvl7pPr marL="2173288" indent="-242888" rtl="0">
              <a:spcBef>
                <a:spcPts val="0"/>
              </a:spcBef>
              <a:defRPr/>
            </a:lvl7pPr>
            <a:lvl8pPr marL="2398713" indent="-239713" rtl="0">
              <a:spcBef>
                <a:spcPts val="0"/>
              </a:spcBef>
              <a:defRPr/>
            </a:lvl8pPr>
            <a:lvl9pPr marL="2625725" indent="-238125" rtl="0">
              <a:spcBef>
                <a:spcPts val="0"/>
              </a:spcBef>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4 Content">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457200" y="345139"/>
            <a:ext cx="8229600" cy="1143000"/>
          </a:xfrm>
          <a:prstGeom prst="rect">
            <a:avLst/>
          </a:prstGeom>
          <a:noFill/>
          <a:ln>
            <a:noFill/>
          </a:ln>
        </p:spPr>
        <p:txBody>
          <a:bodyPr lIns="91425" tIns="91425" rIns="91425" bIns="91425" anchor="ctr" anchorCtr="0"/>
          <a:lstStyle>
            <a:lvl1pPr algn="ctr" rtl="0">
              <a:spcBef>
                <a:spcPts val="0"/>
              </a:spcBef>
              <a:buClr>
                <a:schemeClr val="lt1"/>
              </a:buClr>
              <a:buFont typeface="Lust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6" name="Shape 66"/>
          <p:cNvSpPr txBox="1">
            <a:spLocks noGrp="1"/>
          </p:cNvSpPr>
          <p:nvPr>
            <p:ph type="body" idx="1"/>
          </p:nvPr>
        </p:nvSpPr>
        <p:spPr>
          <a:xfrm>
            <a:off x="4636007" y="2784475"/>
            <a:ext cx="3767328" cy="155447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231775" rtl="0">
              <a:spcBef>
                <a:spcPts val="0"/>
              </a:spcBef>
              <a:defRPr/>
            </a:lvl6pPr>
            <a:lvl7pPr marL="2173288" indent="-230188" rtl="0">
              <a:spcBef>
                <a:spcPts val="0"/>
              </a:spcBef>
              <a:defRPr/>
            </a:lvl7pPr>
            <a:lvl8pPr marL="2398713" indent="-227013" rtl="0">
              <a:spcBef>
                <a:spcPts val="0"/>
              </a:spcBef>
              <a:defRPr/>
            </a:lvl8pPr>
            <a:lvl9pPr marL="2625725" indent="-238125" rtl="0">
              <a:spcBef>
                <a:spcPts val="0"/>
              </a:spcBef>
              <a:defRPr/>
            </a:lvl9pPr>
          </a:lstStyle>
          <a:p>
            <a:endParaRPr/>
          </a:p>
        </p:txBody>
      </p:sp>
      <p:sp>
        <p:nvSpPr>
          <p:cNvPr id="67" name="Shape 67"/>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68" name="Shape 68"/>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69" name="Shape 69"/>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
        <p:nvSpPr>
          <p:cNvPr id="70" name="Shape 70"/>
          <p:cNvSpPr txBox="1">
            <a:spLocks noGrp="1"/>
          </p:cNvSpPr>
          <p:nvPr>
            <p:ph type="body" idx="2"/>
          </p:nvPr>
        </p:nvSpPr>
        <p:spPr>
          <a:xfrm>
            <a:off x="4636007" y="4497069"/>
            <a:ext cx="3767328" cy="155447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66675" algn="l" rtl="0">
              <a:spcBef>
                <a:spcPts val="320"/>
              </a:spcBef>
              <a:buClr>
                <a:srgbClr val="595959"/>
              </a:buClr>
              <a:buFont typeface="Noto Symbol"/>
              <a:buChar char="•"/>
              <a:defRPr/>
            </a:lvl6pPr>
            <a:lvl7pPr marL="2173288" indent="-65088" algn="l" rtl="0">
              <a:spcBef>
                <a:spcPts val="320"/>
              </a:spcBef>
              <a:buClr>
                <a:srgbClr val="595959"/>
              </a:buClr>
              <a:buFont typeface="Noto Symbol"/>
              <a:buChar char="•"/>
              <a:defRPr/>
            </a:lvl7pPr>
            <a:lvl8pPr marL="2398713" indent="-61913" algn="l" rtl="0">
              <a:spcBef>
                <a:spcPts val="320"/>
              </a:spcBef>
              <a:buClr>
                <a:srgbClr val="595959"/>
              </a:buClr>
              <a:buFont typeface="Noto Symbol"/>
              <a:buChar char="•"/>
              <a:defRPr/>
            </a:lvl8pPr>
            <a:lvl9pPr marL="2625725" indent="-60325" algn="l" rtl="0">
              <a:spcBef>
                <a:spcPts val="320"/>
              </a:spcBef>
              <a:buClr>
                <a:srgbClr val="595959"/>
              </a:buClr>
              <a:buFont typeface="Noto Symbol"/>
              <a:buChar char="•"/>
              <a:defRPr/>
            </a:lvl9pPr>
          </a:lstStyle>
          <a:p>
            <a:endParaRPr/>
          </a:p>
        </p:txBody>
      </p:sp>
      <p:sp>
        <p:nvSpPr>
          <p:cNvPr id="71" name="Shape 71"/>
          <p:cNvSpPr txBox="1">
            <a:spLocks noGrp="1"/>
          </p:cNvSpPr>
          <p:nvPr>
            <p:ph type="body" idx="3"/>
          </p:nvPr>
        </p:nvSpPr>
        <p:spPr>
          <a:xfrm>
            <a:off x="739775" y="2784475"/>
            <a:ext cx="3767328" cy="155447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231775" rtl="0">
              <a:spcBef>
                <a:spcPts val="0"/>
              </a:spcBef>
              <a:defRPr/>
            </a:lvl6pPr>
            <a:lvl7pPr marL="2173288" indent="-230188" rtl="0">
              <a:spcBef>
                <a:spcPts val="0"/>
              </a:spcBef>
              <a:defRPr/>
            </a:lvl7pPr>
            <a:lvl8pPr marL="2398713" indent="-227013" rtl="0">
              <a:spcBef>
                <a:spcPts val="0"/>
              </a:spcBef>
              <a:defRPr/>
            </a:lvl8pPr>
            <a:lvl9pPr marL="2625725" indent="-238125" rtl="0">
              <a:spcBef>
                <a:spcPts val="0"/>
              </a:spcBef>
              <a:defRPr/>
            </a:lvl9pPr>
          </a:lstStyle>
          <a:p>
            <a:endParaRPr/>
          </a:p>
        </p:txBody>
      </p:sp>
      <p:sp>
        <p:nvSpPr>
          <p:cNvPr id="72" name="Shape 72"/>
          <p:cNvSpPr txBox="1">
            <a:spLocks noGrp="1"/>
          </p:cNvSpPr>
          <p:nvPr>
            <p:ph type="body" idx="4"/>
          </p:nvPr>
        </p:nvSpPr>
        <p:spPr>
          <a:xfrm>
            <a:off x="739775" y="4497069"/>
            <a:ext cx="3767328" cy="155447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marL="1946275" indent="-66675" algn="l" rtl="0">
              <a:spcBef>
                <a:spcPts val="320"/>
              </a:spcBef>
              <a:buClr>
                <a:srgbClr val="595959"/>
              </a:buClr>
              <a:buFont typeface="Noto Symbol"/>
              <a:buChar char="•"/>
              <a:defRPr/>
            </a:lvl6pPr>
            <a:lvl7pPr marL="2173288" indent="-65088" algn="l" rtl="0">
              <a:spcBef>
                <a:spcPts val="320"/>
              </a:spcBef>
              <a:buClr>
                <a:srgbClr val="595959"/>
              </a:buClr>
              <a:buFont typeface="Noto Symbol"/>
              <a:buChar char="•"/>
              <a:defRPr/>
            </a:lvl7pPr>
            <a:lvl8pPr marL="2398713" indent="-61913" algn="l" rtl="0">
              <a:spcBef>
                <a:spcPts val="320"/>
              </a:spcBef>
              <a:buClr>
                <a:srgbClr val="595959"/>
              </a:buClr>
              <a:buFont typeface="Noto Symbol"/>
              <a:buChar char="•"/>
              <a:defRPr/>
            </a:lvl8pPr>
            <a:lvl9pPr marL="2625725" indent="-60325" algn="l" rtl="0">
              <a:spcBef>
                <a:spcPts val="320"/>
              </a:spcBef>
              <a:buClr>
                <a:srgbClr val="595959"/>
              </a:buClr>
              <a:buFont typeface="Noto Symbol"/>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7">
            <a:alphaModFix/>
          </a:blip>
          <a:stretch>
            <a:fillRect/>
          </a:stretch>
        </a:blip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345139"/>
            <a:ext cx="8229600" cy="1143000"/>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chemeClr val="lt1"/>
              </a:buClr>
              <a:buFont typeface="Lustria"/>
              <a:buNone/>
              <a:defRPr/>
            </a:lvl1pPr>
            <a:lvl2pPr marL="0" marR="0" indent="0" algn="l" rtl="0">
              <a:lnSpc>
                <a:spcPct val="100000"/>
              </a:lnSpc>
              <a:spcBef>
                <a:spcPts val="0"/>
              </a:spcBef>
              <a:spcAft>
                <a:spcPts val="0"/>
              </a:spcAft>
              <a:buClr>
                <a:srgbClr val="000000"/>
              </a:buClr>
              <a:buFont typeface="Arial"/>
              <a:buNone/>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6" name="Shape 6"/>
          <p:cNvSpPr txBox="1">
            <a:spLocks noGrp="1"/>
          </p:cNvSpPr>
          <p:nvPr>
            <p:ph type="body" idx="1"/>
          </p:nvPr>
        </p:nvSpPr>
        <p:spPr>
          <a:xfrm>
            <a:off x="739775" y="2770092"/>
            <a:ext cx="7662863" cy="3267169"/>
          </a:xfrm>
          <a:prstGeom prst="rect">
            <a:avLst/>
          </a:prstGeom>
          <a:noFill/>
          <a:ln>
            <a:noFill/>
          </a:ln>
        </p:spPr>
        <p:txBody>
          <a:bodyPr lIns="91425" tIns="91425" rIns="91425" bIns="91425" anchor="t" anchorCtr="0"/>
          <a:lstStyle>
            <a:lvl1pPr marL="342900" marR="0" indent="-139700" algn="l" rtl="0">
              <a:lnSpc>
                <a:spcPct val="100000"/>
              </a:lnSpc>
              <a:spcBef>
                <a:spcPts val="2000"/>
              </a:spcBef>
              <a:spcAft>
                <a:spcPts val="0"/>
              </a:spcAft>
              <a:buClr>
                <a:schemeClr val="accent1"/>
              </a:buClr>
              <a:buFont typeface="Noto Symbol"/>
              <a:buChar char="•"/>
              <a:defRPr/>
            </a:lvl1pPr>
            <a:lvl2pPr marL="685800" marR="0" indent="-139700" algn="l" rtl="0">
              <a:lnSpc>
                <a:spcPct val="100000"/>
              </a:lnSpc>
              <a:spcBef>
                <a:spcPts val="600"/>
              </a:spcBef>
              <a:spcAft>
                <a:spcPts val="0"/>
              </a:spcAft>
              <a:buClr>
                <a:srgbClr val="C0F942"/>
              </a:buClr>
              <a:buFont typeface="Noto Symbol"/>
              <a:buChar char="•"/>
              <a:defRPr/>
            </a:lvl2pPr>
            <a:lvl3pPr marL="1035050" marR="0" indent="-158750" algn="l" rtl="0">
              <a:lnSpc>
                <a:spcPct val="100000"/>
              </a:lnSpc>
              <a:spcBef>
                <a:spcPts val="600"/>
              </a:spcBef>
              <a:spcAft>
                <a:spcPts val="0"/>
              </a:spcAft>
              <a:buClr>
                <a:schemeClr val="accent1"/>
              </a:buClr>
              <a:buFont typeface="Noto Symbol"/>
              <a:buChar char="•"/>
              <a:defRPr/>
            </a:lvl3pPr>
            <a:lvl4pPr marL="1371600" marR="0" indent="-152400" algn="l" rtl="0">
              <a:lnSpc>
                <a:spcPct val="100000"/>
              </a:lnSpc>
              <a:spcBef>
                <a:spcPts val="600"/>
              </a:spcBef>
              <a:spcAft>
                <a:spcPts val="0"/>
              </a:spcAft>
              <a:buClr>
                <a:srgbClr val="C0F942"/>
              </a:buClr>
              <a:buFont typeface="Noto Symbol"/>
              <a:buChar char="•"/>
              <a:defRPr/>
            </a:lvl4pPr>
            <a:lvl5pPr marL="1720850" marR="0" indent="-158750" algn="l" rtl="0">
              <a:lnSpc>
                <a:spcPct val="100000"/>
              </a:lnSpc>
              <a:spcBef>
                <a:spcPts val="600"/>
              </a:spcBef>
              <a:spcAft>
                <a:spcPts val="0"/>
              </a:spcAft>
              <a:buClr>
                <a:schemeClr val="accent1"/>
              </a:buClr>
              <a:buFont typeface="Noto Symbol"/>
              <a:buChar char="•"/>
              <a:defRPr/>
            </a:lvl5pPr>
            <a:lvl6pPr marL="2055813" marR="0" indent="-163513" algn="l" rtl="0">
              <a:lnSpc>
                <a:spcPct val="100000"/>
              </a:lnSpc>
              <a:spcBef>
                <a:spcPts val="360"/>
              </a:spcBef>
              <a:spcAft>
                <a:spcPts val="0"/>
              </a:spcAft>
              <a:buClr>
                <a:srgbClr val="C0F942"/>
              </a:buClr>
              <a:buFont typeface="Noto Symbol"/>
              <a:buChar char="•"/>
              <a:defRPr/>
            </a:lvl6pPr>
            <a:lvl7pPr marL="2398713" marR="0" indent="-163513" algn="l" rtl="0">
              <a:lnSpc>
                <a:spcPct val="100000"/>
              </a:lnSpc>
              <a:spcBef>
                <a:spcPts val="360"/>
              </a:spcBef>
              <a:spcAft>
                <a:spcPts val="0"/>
              </a:spcAft>
              <a:buClr>
                <a:schemeClr val="accent1"/>
              </a:buClr>
              <a:buFont typeface="Noto Symbol"/>
              <a:buChar char="•"/>
              <a:defRPr/>
            </a:lvl7pPr>
            <a:lvl8pPr marL="2743200" marR="0" indent="-165100" algn="l" rtl="0">
              <a:lnSpc>
                <a:spcPct val="100000"/>
              </a:lnSpc>
              <a:spcBef>
                <a:spcPts val="360"/>
              </a:spcBef>
              <a:spcAft>
                <a:spcPts val="0"/>
              </a:spcAft>
              <a:buClr>
                <a:srgbClr val="C0F942"/>
              </a:buClr>
              <a:buFont typeface="Noto Symbol"/>
              <a:buChar char="•"/>
              <a:defRPr/>
            </a:lvl8pPr>
            <a:lvl9pPr marL="3087688" marR="0" indent="-153988" algn="l" rtl="0">
              <a:lnSpc>
                <a:spcPct val="100000"/>
              </a:lnSpc>
              <a:spcBef>
                <a:spcPts val="360"/>
              </a:spcBef>
              <a:spcAft>
                <a:spcPts val="0"/>
              </a:spcAft>
              <a:buClr>
                <a:schemeClr val="accent1"/>
              </a:buClr>
              <a:buFont typeface="Noto Symbol"/>
              <a:buChar char="•"/>
              <a:defRPr/>
            </a:lvl9pPr>
          </a:lstStyle>
          <a:p>
            <a:endParaRPr/>
          </a:p>
        </p:txBody>
      </p:sp>
      <p:sp>
        <p:nvSpPr>
          <p:cNvPr id="7" name="Shape 7"/>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8" name="Shape 8"/>
          <p:cNvSpPr txBox="1">
            <a:spLocks noGrp="1"/>
          </p:cNvSpPr>
          <p:nvPr>
            <p:ph type="ftr" idx="11"/>
          </p:nvPr>
        </p:nvSpPr>
        <p:spPr>
          <a:xfrm>
            <a:off x="5789612" y="6356350"/>
            <a:ext cx="2895600" cy="365125"/>
          </a:xfrm>
          <a:prstGeom prst="rect">
            <a:avLst/>
          </a:prstGeom>
          <a:noFill/>
          <a:ln>
            <a:noFill/>
          </a:ln>
        </p:spPr>
        <p:txBody>
          <a:bodyPr lIns="91425" tIns="91425" rIns="91425" bIns="91425" anchor="ctr" anchorCtr="0"/>
          <a:lstStyle>
            <a:lvl1pPr marL="0" marR="0" indent="0" algn="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9" name="Shape 9"/>
          <p:cNvSpPr txBox="1">
            <a:spLocks noGrp="1"/>
          </p:cNvSpPr>
          <p:nvPr>
            <p:ph type="sldNum" idx="12"/>
          </p:nvPr>
        </p:nvSpPr>
        <p:spPr>
          <a:xfrm>
            <a:off x="4305300" y="6356350"/>
            <a:ext cx="533399" cy="365125"/>
          </a:xfrm>
          <a:prstGeom prst="rect">
            <a:avLst/>
          </a:prstGeom>
          <a:noFill/>
          <a:ln>
            <a:noFill/>
          </a:ln>
        </p:spPr>
        <p:txBody>
          <a:bodyPr lIns="91425" tIns="45700" rIns="91425" bIns="45700" anchor="ctr" anchorCtr="0">
            <a:noAutofit/>
          </a:bodyPr>
          <a:lstStyle>
            <a:lvl1pPr marL="0" marR="0" indent="0" algn="ctr" rtl="0">
              <a:lnSpc>
                <a:spcPct val="100000"/>
              </a:lnSpc>
              <a:spcBef>
                <a:spcPts val="0"/>
              </a:spcBef>
              <a:spcAft>
                <a:spcPts val="0"/>
              </a:spcAft>
              <a:buNone/>
              <a:defRPr sz="1100" b="1" i="0" u="none" strike="noStrike" cap="none" baseline="0">
                <a:solidFill>
                  <a:srgbClr val="7F7F7F"/>
                </a:solidFill>
                <a:latin typeface="Lustria"/>
                <a:ea typeface="Lustria"/>
                <a:cs typeface="Lustria"/>
                <a:sym typeface="Lustria"/>
                <a:rtl val="0"/>
              </a:defRPr>
            </a:lvl1pPr>
          </a:lstStyle>
          <a:p>
            <a:pPr marL="0" lvl="0" indent="0">
              <a:spcBef>
                <a:spcPts val="0"/>
              </a:spcBef>
              <a:buClr>
                <a:srgbClr val="7F7F7F"/>
              </a:buClr>
              <a:buSzPct val="25000"/>
              <a:buFont typeface="Lustria"/>
              <a:buNone/>
            </a:pPr>
            <a:fld id="{00000000-1234-1234-1234-123412341234}" type="slidenum">
              <a:rPr lang="en-US"/>
              <a:t>‹#›</a:t>
            </a:fld>
            <a:endParaRPr lang="en-US"/>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ctrTitle"/>
          </p:nvPr>
        </p:nvSpPr>
        <p:spPr>
          <a:xfrm>
            <a:off x="457200" y="451824"/>
            <a:ext cx="8228100" cy="2633099"/>
          </a:xfrm>
          <a:prstGeom prst="rect">
            <a:avLst/>
          </a:prstGeom>
          <a:noFill/>
          <a:ln>
            <a:noFill/>
          </a:ln>
        </p:spPr>
        <p:txBody>
          <a:bodyPr lIns="91425" tIns="0" rIns="91425" bIns="0" anchor="b"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Juneau School District</a:t>
            </a:r>
            <a:r>
              <a:rPr lang="en-US" sz="4800" b="0" i="0" u="none" strike="noStrike" cap="none" baseline="0">
                <a:solidFill>
                  <a:schemeClr val="lt1"/>
                </a:solidFill>
                <a:latin typeface="Times New Roman"/>
                <a:ea typeface="Times New Roman"/>
                <a:cs typeface="Times New Roman"/>
                <a:sym typeface="Times New Roman"/>
                <a:rtl val="0"/>
              </a:rPr>
              <a:t/>
            </a:r>
            <a:br>
              <a:rPr lang="en-US" sz="4800" b="0" i="0" u="none" strike="noStrike" cap="none" baseline="0">
                <a:solidFill>
                  <a:schemeClr val="lt1"/>
                </a:solidFill>
                <a:latin typeface="Times New Roman"/>
                <a:ea typeface="Times New Roman"/>
                <a:cs typeface="Times New Roman"/>
                <a:sym typeface="Times New Roman"/>
                <a:rtl val="0"/>
              </a:rPr>
            </a:br>
            <a:r>
              <a:rPr lang="en-US" sz="4800" b="0" i="0" u="none" strike="noStrike" cap="none" baseline="0">
                <a:solidFill>
                  <a:schemeClr val="lt1"/>
                </a:solidFill>
                <a:latin typeface="Times New Roman"/>
                <a:ea typeface="Times New Roman"/>
                <a:cs typeface="Times New Roman"/>
                <a:sym typeface="Times New Roman"/>
                <a:rtl val="0"/>
              </a:rPr>
              <a:t>Board of Education </a:t>
            </a:r>
            <a:br>
              <a:rPr lang="en-US" sz="4800" b="0" i="0" u="none" strike="noStrike" cap="none" baseline="0">
                <a:solidFill>
                  <a:schemeClr val="lt1"/>
                </a:solidFill>
                <a:latin typeface="Times New Roman"/>
                <a:ea typeface="Times New Roman"/>
                <a:cs typeface="Times New Roman"/>
                <a:sym typeface="Times New Roman"/>
                <a:rtl val="0"/>
              </a:rPr>
            </a:br>
            <a:r>
              <a:rPr lang="en-US" sz="4800" b="0" i="0" u="none" strike="noStrike" cap="none" baseline="0">
                <a:solidFill>
                  <a:schemeClr val="lt1"/>
                </a:solidFill>
                <a:latin typeface="Times New Roman"/>
                <a:ea typeface="Times New Roman"/>
                <a:cs typeface="Times New Roman"/>
                <a:sym typeface="Times New Roman"/>
                <a:rtl val="0"/>
              </a:rPr>
              <a:t>FY</a:t>
            </a:r>
            <a:r>
              <a:rPr lang="en-US" sz="4800">
                <a:solidFill>
                  <a:schemeClr val="lt1"/>
                </a:solidFill>
                <a:latin typeface="Times New Roman"/>
                <a:ea typeface="Times New Roman"/>
                <a:cs typeface="Times New Roman"/>
                <a:sym typeface="Times New Roman"/>
                <a:rtl val="0"/>
              </a:rPr>
              <a:t>16 </a:t>
            </a:r>
            <a:r>
              <a:rPr lang="en-US" sz="4800" b="0" i="0" u="none" strike="noStrike" cap="none" baseline="0">
                <a:solidFill>
                  <a:schemeClr val="lt1"/>
                </a:solidFill>
                <a:latin typeface="Times New Roman"/>
                <a:ea typeface="Times New Roman"/>
                <a:cs typeface="Times New Roman"/>
                <a:sym typeface="Times New Roman"/>
                <a:rtl val="0"/>
              </a:rPr>
              <a:t>Budget Work Session</a:t>
            </a:r>
          </a:p>
        </p:txBody>
      </p:sp>
      <p:sp>
        <p:nvSpPr>
          <p:cNvPr id="114" name="Shape 114"/>
          <p:cNvSpPr txBox="1">
            <a:spLocks noGrp="1"/>
          </p:cNvSpPr>
          <p:nvPr>
            <p:ph type="subTitle" idx="1"/>
          </p:nvPr>
        </p:nvSpPr>
        <p:spPr>
          <a:xfrm>
            <a:off x="935700" y="3603875"/>
            <a:ext cx="7392899" cy="1574999"/>
          </a:xfrm>
          <a:prstGeom prst="rect">
            <a:avLst/>
          </a:prstGeom>
          <a:noFill/>
          <a:ln>
            <a:noFill/>
          </a:ln>
        </p:spPr>
        <p:txBody>
          <a:bodyPr lIns="91425" tIns="0" rIns="91425" bIns="0" anchor="t" anchorCtr="0">
            <a:noAutofit/>
          </a:bodyPr>
          <a:lstStyle/>
          <a:p>
            <a:pPr marL="0" marR="0" lvl="0" indent="0" algn="ctr" rtl="0">
              <a:lnSpc>
                <a:spcPct val="100000"/>
              </a:lnSpc>
              <a:spcBef>
                <a:spcPts val="0"/>
              </a:spcBef>
              <a:spcAft>
                <a:spcPts val="0"/>
              </a:spcAft>
              <a:buClr>
                <a:schemeClr val="accent1"/>
              </a:buClr>
              <a:buFont typeface="Noto Symbol"/>
              <a:buNone/>
            </a:pPr>
            <a:endParaRPr sz="1800" b="0" i="0" u="none" strike="noStrike" cap="none" baseline="0">
              <a:solidFill>
                <a:schemeClr val="lt1"/>
              </a:solidFill>
              <a:latin typeface="Lustria"/>
              <a:ea typeface="Lustria"/>
              <a:cs typeface="Lustria"/>
              <a:sym typeface="Lustria"/>
              <a:rtl val="0"/>
            </a:endParaRPr>
          </a:p>
          <a:p>
            <a:pPr marL="0" marR="0" lvl="0" indent="0" algn="ctr" rtl="0">
              <a:lnSpc>
                <a:spcPct val="100000"/>
              </a:lnSpc>
              <a:spcBef>
                <a:spcPts val="300"/>
              </a:spcBef>
              <a:spcAft>
                <a:spcPts val="0"/>
              </a:spcAft>
              <a:buClr>
                <a:schemeClr val="accent1"/>
              </a:buClr>
              <a:buSzPct val="25000"/>
              <a:buFont typeface="Noto Symbol"/>
              <a:buNone/>
            </a:pPr>
            <a:r>
              <a:rPr lang="en-US" sz="2400" b="0" i="0" u="none" strike="noStrike" cap="none" baseline="0">
                <a:solidFill>
                  <a:schemeClr val="lt1"/>
                </a:solidFill>
                <a:latin typeface="Times New Roman"/>
                <a:ea typeface="Times New Roman"/>
                <a:cs typeface="Times New Roman"/>
                <a:sym typeface="Times New Roman"/>
                <a:rtl val="0"/>
              </a:rPr>
              <a:t>Mark Miller, Ed.D., Superintendent</a:t>
            </a:r>
          </a:p>
          <a:p>
            <a:pPr marL="0" marR="0" lvl="0" indent="0" algn="ctr" rtl="0">
              <a:lnSpc>
                <a:spcPct val="100000"/>
              </a:lnSpc>
              <a:spcBef>
                <a:spcPts val="300"/>
              </a:spcBef>
              <a:spcAft>
                <a:spcPts val="0"/>
              </a:spcAft>
              <a:buClr>
                <a:schemeClr val="accent1"/>
              </a:buClr>
              <a:buSzPct val="25000"/>
              <a:buFont typeface="Noto Symbol"/>
              <a:buNone/>
            </a:pPr>
            <a:r>
              <a:rPr lang="en-US" sz="2400" b="0" i="0" u="none" strike="noStrike" cap="none" baseline="0">
                <a:solidFill>
                  <a:schemeClr val="lt1"/>
                </a:solidFill>
                <a:latin typeface="Times New Roman"/>
                <a:ea typeface="Times New Roman"/>
                <a:cs typeface="Times New Roman"/>
                <a:sym typeface="Times New Roman"/>
                <a:rtl val="0"/>
              </a:rPr>
              <a:t>David Means, Director of Administrative Services</a:t>
            </a:r>
          </a:p>
          <a:p>
            <a:pPr marL="0" marR="0" lvl="0" indent="0" algn="ctr" rtl="0">
              <a:lnSpc>
                <a:spcPct val="100000"/>
              </a:lnSpc>
              <a:spcBef>
                <a:spcPts val="300"/>
              </a:spcBef>
              <a:spcAft>
                <a:spcPts val="0"/>
              </a:spcAft>
              <a:buClr>
                <a:schemeClr val="accent1"/>
              </a:buClr>
              <a:buSzPct val="25000"/>
              <a:buFont typeface="Noto Symbol"/>
              <a:buNone/>
            </a:pPr>
            <a:r>
              <a:rPr lang="en-US" sz="2400" b="0" i="0" u="none" strike="noStrike" cap="none" baseline="0">
                <a:solidFill>
                  <a:schemeClr val="lt1"/>
                </a:solidFill>
                <a:latin typeface="Times New Roman"/>
                <a:ea typeface="Times New Roman"/>
                <a:cs typeface="Times New Roman"/>
                <a:sym typeface="Times New Roman"/>
                <a:rtl val="0"/>
              </a:rPr>
              <a:t>January 27, 2015</a:t>
            </a:r>
          </a:p>
          <a:p>
            <a:pPr marL="0" marR="0" lvl="0" indent="0" algn="ctr" rtl="0">
              <a:lnSpc>
                <a:spcPct val="100000"/>
              </a:lnSpc>
              <a:spcBef>
                <a:spcPts val="300"/>
              </a:spcBef>
              <a:spcAft>
                <a:spcPts val="0"/>
              </a:spcAft>
              <a:buClr>
                <a:schemeClr val="accent1"/>
              </a:buClr>
              <a:buFont typeface="Noto Symbol"/>
              <a:buNone/>
            </a:pPr>
            <a:endParaRPr sz="2800" b="0" i="0" u="none" strike="noStrike" cap="none" baseline="0">
              <a:solidFill>
                <a:schemeClr val="lt1"/>
              </a:solidFill>
              <a:latin typeface="Lustria"/>
              <a:ea typeface="Lustria"/>
              <a:cs typeface="Lustria"/>
              <a:sym typeface="Lustria"/>
              <a:rtl val="0"/>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graphicFrame>
        <p:nvGraphicFramePr>
          <p:cNvPr id="167" name="Shape 167"/>
          <p:cNvGraphicFramePr/>
          <p:nvPr/>
        </p:nvGraphicFramePr>
        <p:xfrm>
          <a:off x="465350" y="1676408"/>
          <a:ext cx="3000000" cy="3000000"/>
        </p:xfrm>
        <a:graphic>
          <a:graphicData uri="http://schemas.openxmlformats.org/drawingml/2006/table">
            <a:tbl>
              <a:tblPr firstRow="1" bandRow="1">
                <a:noFill/>
                <a:tableStyleId>{E739D91E-255B-4D05-B1B5-D24A3EC0932B}</a:tableStyleId>
              </a:tblPr>
              <a:tblGrid>
                <a:gridCol w="6291775"/>
                <a:gridCol w="1226000"/>
                <a:gridCol w="767500"/>
              </a:tblGrid>
              <a:tr h="4258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Expenditure Decreases</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Amount</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FTE</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3275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Reduce spec ed resource room teachers by 7.50 FTE</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     756,339</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7.50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640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Increase teacher allocations by .5 grades K-5 &amp; by 1 grades 6-12</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611,681</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6.00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275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Reduce 1.00 FTE speech language, 1.00 FTE psychologist, .5 FTE vision</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250,893</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2.50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2719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District non-personnel budget reductions, total</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215,820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275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Eliminate bulge positions (1.8 FTE)</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179,440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1.80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275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Shift AVID professional development to Title II</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56,051</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2571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Eliminate match for substance abuse counselors (grant ended 6/2012)</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FE2F3"/>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49,000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FE2F3"/>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FE2F3"/>
                    </a:solidFill>
                  </a:tcPr>
                </a:tc>
              </a:tr>
              <a:tr h="3275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Reduce curriculum purchases budget by negotiating purchases &amp; state grant funding</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34,000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275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School non-personnel budget reductions of 5%</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33,711</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2911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Reduce .5 FTE student services office assistant</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31,315</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.50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275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Eliminate Next Generation program support &amp; professional development</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28,750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2719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Reduce professional development</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25,000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275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Eliminate technology research grants to employees</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23,000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bl>
          </a:graphicData>
        </a:graphic>
      </p:graphicFrame>
      <p:sp>
        <p:nvSpPr>
          <p:cNvPr id="168" name="Shape 168"/>
          <p:cNvSpPr txBox="1"/>
          <p:nvPr/>
        </p:nvSpPr>
        <p:spPr>
          <a:xfrm>
            <a:off x="1842225" y="163125"/>
            <a:ext cx="5737800" cy="690898"/>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Last Year . . .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graphicFrame>
        <p:nvGraphicFramePr>
          <p:cNvPr id="173" name="Shape 173"/>
          <p:cNvGraphicFramePr/>
          <p:nvPr/>
        </p:nvGraphicFramePr>
        <p:xfrm>
          <a:off x="465350" y="1676408"/>
          <a:ext cx="3000000" cy="3000000"/>
        </p:xfrm>
        <a:graphic>
          <a:graphicData uri="http://schemas.openxmlformats.org/drawingml/2006/table">
            <a:tbl>
              <a:tblPr firstRow="1" bandRow="1">
                <a:noFill/>
                <a:tableStyleId>{3759F303-2BD8-41AE-B31F-651FB809C051}</a:tableStyleId>
              </a:tblPr>
              <a:tblGrid>
                <a:gridCol w="6291775"/>
                <a:gridCol w="1226000"/>
                <a:gridCol w="767500"/>
              </a:tblGrid>
              <a:tr h="4476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Expenditure Decreases</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Amount</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FTE</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35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Adjust Riverbend actual classified staff allocation</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       20,447</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0.39</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826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Reduce HomeBRIDGE program budget</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20,100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5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Reduce finance hourly staff</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18,257</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5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Reduce energy manager contract by half</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16,636</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5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Charge Community Schools $10,000 for utility costs</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10,000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5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Reduce Tech Champs meetings to quarterly instead of monthly</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9,000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5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Reduce staff travel:  general recruiting</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7,000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5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Shift funding for house build support services to grant</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5,000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5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Adjust professional development for JSAA for fewer members</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4,600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5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Reduce College Connections using new reimbursement method</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4,500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5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Eliminate emergency preparedness printing</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1,425</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Font typeface="Arial"/>
                        <a:buNone/>
                      </a:pPr>
                      <a:endParaRPr sz="1600" u="none" strike="noStrike" cap="none" baseline="0">
                        <a:latin typeface="Times New Roman"/>
                        <a:ea typeface="Times New Roman"/>
                        <a:cs typeface="Times New Roman"/>
                        <a:sym typeface="Times New Roman"/>
                        <a:rtl val="0"/>
                      </a:endParaRP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5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b="1" u="none" strike="noStrike" cap="none" baseline="0">
                          <a:latin typeface="Times New Roman"/>
                          <a:ea typeface="Times New Roman"/>
                          <a:cs typeface="Times New Roman"/>
                          <a:sym typeface="Times New Roman"/>
                          <a:rtl val="0"/>
                        </a:rPr>
                        <a:t>Total Expenditure Decreases</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b="1" u="none" strike="noStrike" cap="none" baseline="0">
                          <a:latin typeface="Times New Roman"/>
                          <a:ea typeface="Times New Roman"/>
                          <a:cs typeface="Times New Roman"/>
                          <a:sym typeface="Times New Roman"/>
                          <a:rtl val="0"/>
                        </a:rPr>
                        <a:t>$ 2,411,965</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1600" b="1" u="none" strike="noStrike" cap="none" baseline="0">
                          <a:latin typeface="Times New Roman"/>
                          <a:ea typeface="Times New Roman"/>
                          <a:cs typeface="Times New Roman"/>
                          <a:sym typeface="Times New Roman"/>
                          <a:rtl val="0"/>
                        </a:rPr>
                        <a:t>18.69</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bl>
          </a:graphicData>
        </a:graphic>
      </p:graphicFrame>
      <p:sp>
        <p:nvSpPr>
          <p:cNvPr id="174" name="Shape 174"/>
          <p:cNvSpPr txBox="1"/>
          <p:nvPr/>
        </p:nvSpPr>
        <p:spPr>
          <a:xfrm>
            <a:off x="1842225" y="163125"/>
            <a:ext cx="5737800" cy="690898"/>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Last Year . . .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The Challenge</a:t>
            </a:r>
          </a:p>
        </p:txBody>
      </p:sp>
      <p:graphicFrame>
        <p:nvGraphicFramePr>
          <p:cNvPr id="180" name="Shape 180"/>
          <p:cNvGraphicFramePr/>
          <p:nvPr/>
        </p:nvGraphicFramePr>
        <p:xfrm>
          <a:off x="685800" y="3260550"/>
          <a:ext cx="3000000" cy="3000000"/>
        </p:xfrm>
        <a:graphic>
          <a:graphicData uri="http://schemas.openxmlformats.org/drawingml/2006/table">
            <a:tbl>
              <a:tblPr firstRow="1" bandRow="1">
                <a:noFill/>
                <a:tableStyleId>{17CFA68B-029A-4248-9957-6E28BEDE16B2}</a:tableStyleId>
              </a:tblPr>
              <a:tblGrid>
                <a:gridCol w="3926200"/>
                <a:gridCol w="3926200"/>
              </a:tblGrid>
              <a:tr h="6286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b="0" u="none" strike="noStrike" cap="none" baseline="0">
                          <a:solidFill>
                            <a:srgbClr val="000000"/>
                          </a:solidFill>
                          <a:latin typeface="Times New Roman"/>
                          <a:ea typeface="Times New Roman"/>
                          <a:cs typeface="Times New Roman"/>
                          <a:sym typeface="Times New Roman"/>
                          <a:rtl val="0"/>
                        </a:rPr>
                        <a:t>Current projected revenue</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400" b="0">
                          <a:solidFill>
                            <a:srgbClr val="000000"/>
                          </a:solidFill>
                          <a:latin typeface="Times New Roman"/>
                          <a:ea typeface="Times New Roman"/>
                          <a:cs typeface="Times New Roman"/>
                          <a:sym typeface="Times New Roman"/>
                        </a:rPr>
                        <a:t>$</a:t>
                      </a:r>
                      <a:r>
                        <a:rPr lang="en-US" sz="2400" b="0" i="0" u="none" strike="noStrike" cap="none" baseline="0">
                          <a:solidFill>
                            <a:srgbClr val="000000"/>
                          </a:solidFill>
                          <a:latin typeface="Times New Roman"/>
                          <a:ea typeface="Times New Roman"/>
                          <a:cs typeface="Times New Roman"/>
                          <a:sym typeface="Times New Roman"/>
                          <a:rtl val="0"/>
                        </a:rPr>
                        <a:t>64,780,625</a:t>
                      </a:r>
                    </a:p>
                  </a:txBody>
                  <a:tcPr marL="9525" marR="9525" marT="95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628625">
                <a:tc>
                  <a:txBody>
                    <a:bodyPr/>
                    <a:lstStyle/>
                    <a:p>
                      <a:pPr marL="0" marR="0" lvl="0" indent="0" algn="l" rtl="0">
                        <a:lnSpc>
                          <a:spcPct val="100000"/>
                        </a:lnSpc>
                        <a:spcBef>
                          <a:spcPts val="0"/>
                        </a:spcBef>
                        <a:spcAft>
                          <a:spcPts val="0"/>
                        </a:spcAft>
                        <a:buClr>
                          <a:schemeClr val="dk1"/>
                        </a:buClr>
                        <a:buSzPct val="25000"/>
                        <a:buFont typeface="Times New Roman"/>
                        <a:buNone/>
                      </a:pPr>
                      <a:r>
                        <a:rPr lang="en-US" sz="2400" u="none" strike="noStrike" cap="none" baseline="0">
                          <a:solidFill>
                            <a:schemeClr val="dk1"/>
                          </a:solidFill>
                          <a:latin typeface="Times New Roman"/>
                          <a:ea typeface="Times New Roman"/>
                          <a:cs typeface="Times New Roman"/>
                          <a:sym typeface="Times New Roman"/>
                          <a:rtl val="0"/>
                        </a:rPr>
                        <a:t>Current projected expenses</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ctr" rtl="0">
                        <a:lnSpc>
                          <a:spcPct val="100000"/>
                        </a:lnSpc>
                        <a:spcBef>
                          <a:spcPts val="0"/>
                        </a:spcBef>
                        <a:spcAft>
                          <a:spcPts val="0"/>
                        </a:spcAft>
                        <a:buClr>
                          <a:schemeClr val="dk1"/>
                        </a:buClr>
                        <a:buSzPct val="25000"/>
                        <a:buFont typeface="Times New Roman"/>
                        <a:buNone/>
                      </a:pPr>
                      <a:r>
                        <a:rPr lang="en-US" sz="2400">
                          <a:latin typeface="Times New Roman"/>
                          <a:ea typeface="Times New Roman"/>
                          <a:cs typeface="Times New Roman"/>
                          <a:sym typeface="Times New Roman"/>
                        </a:rPr>
                        <a:t>$</a:t>
                      </a:r>
                      <a:r>
                        <a:rPr lang="en-US" sz="2400" b="0" i="0" u="none" strike="noStrike" cap="none" baseline="0">
                          <a:solidFill>
                            <a:schemeClr val="dk1"/>
                          </a:solidFill>
                          <a:latin typeface="Times New Roman"/>
                          <a:ea typeface="Times New Roman"/>
                          <a:cs typeface="Times New Roman"/>
                          <a:sym typeface="Times New Roman"/>
                          <a:rtl val="0"/>
                        </a:rPr>
                        <a:t>67,006,668</a:t>
                      </a:r>
                    </a:p>
                  </a:txBody>
                  <a:tcPr marL="9525" marR="9525" marT="95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6309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b="1" u="none" strike="noStrike" cap="none" baseline="0">
                          <a:latin typeface="Times New Roman"/>
                          <a:ea typeface="Times New Roman"/>
                          <a:cs typeface="Times New Roman"/>
                          <a:sym typeface="Times New Roman"/>
                          <a:rtl val="0"/>
                        </a:rPr>
                        <a:t>Deficit</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400" b="1" u="none" strike="noStrike" cap="none" baseline="0">
                          <a:latin typeface="Times New Roman"/>
                          <a:ea typeface="Times New Roman"/>
                          <a:cs typeface="Times New Roman"/>
                          <a:sym typeface="Times New Roman"/>
                          <a:rtl val="0"/>
                        </a:rPr>
                        <a:t>(-$2,226,044)</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bl>
          </a:graphicData>
        </a:graphic>
      </p:graphicFrame>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Shape 185"/>
          <p:cNvSpPr txBox="1">
            <a:spLocks noGrp="1"/>
          </p:cNvSpPr>
          <p:nvPr>
            <p:ph type="title"/>
          </p:nvPr>
        </p:nvSpPr>
        <p:spPr>
          <a:xfrm>
            <a:off x="1099500" y="206175"/>
            <a:ext cx="6945000" cy="15632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6000">
                <a:solidFill>
                  <a:schemeClr val="lt1"/>
                </a:solidFill>
                <a:latin typeface="Times New Roman"/>
                <a:ea typeface="Times New Roman"/>
                <a:cs typeface="Times New Roman"/>
                <a:sym typeface="Times New Roman"/>
              </a:rPr>
              <a:t>Revenue Uncertainty</a:t>
            </a:r>
          </a:p>
        </p:txBody>
      </p:sp>
      <p:sp>
        <p:nvSpPr>
          <p:cNvPr id="186" name="Shape 186"/>
          <p:cNvSpPr txBox="1">
            <a:spLocks noGrp="1"/>
          </p:cNvSpPr>
          <p:nvPr>
            <p:ph type="subTitle" idx="1"/>
          </p:nvPr>
        </p:nvSpPr>
        <p:spPr>
          <a:xfrm>
            <a:off x="963500" y="2825650"/>
            <a:ext cx="7080900" cy="35018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0" i="0" u="none" strike="noStrike" cap="none" baseline="0">
                <a:solidFill>
                  <a:srgbClr val="000000"/>
                </a:solidFill>
                <a:latin typeface="Times New Roman"/>
                <a:ea typeface="Times New Roman"/>
                <a:cs typeface="Times New Roman"/>
                <a:sym typeface="Times New Roman"/>
                <a:rtl val="0"/>
              </a:rPr>
              <a:t>Variables:</a:t>
            </a:r>
          </a:p>
          <a:p>
            <a:pPr marL="457200" marR="0" lvl="0" indent="-381000" algn="l" rtl="0">
              <a:lnSpc>
                <a:spcPct val="100000"/>
              </a:lnSpc>
              <a:spcBef>
                <a:spcPts val="600"/>
              </a:spcBef>
              <a:spcAft>
                <a:spcPts val="0"/>
              </a:spcAft>
              <a:buClr>
                <a:srgbClr val="000000"/>
              </a:buClr>
              <a:buSzPct val="100000"/>
              <a:buFont typeface="Times New Roman"/>
              <a:buChar char="•"/>
            </a:pPr>
            <a:r>
              <a:rPr lang="en-US" sz="2400" b="0" i="0" u="none" strike="noStrike" cap="none" baseline="0">
                <a:solidFill>
                  <a:srgbClr val="000000"/>
                </a:solidFill>
                <a:latin typeface="Times New Roman"/>
                <a:ea typeface="Times New Roman"/>
                <a:cs typeface="Times New Roman"/>
                <a:sym typeface="Times New Roman"/>
                <a:rtl val="0"/>
              </a:rPr>
              <a:t>$1.1 million in one-time state monies (+$250,000) in CBJ lower cap possibilities</a:t>
            </a:r>
          </a:p>
          <a:p>
            <a:pPr marL="0" marR="0" lvl="0" indent="0" algn="l" rtl="0">
              <a:lnSpc>
                <a:spcPct val="100000"/>
              </a:lnSpc>
              <a:spcBef>
                <a:spcPts val="600"/>
              </a:spcBef>
              <a:spcAft>
                <a:spcPts val="0"/>
              </a:spcAft>
              <a:buNone/>
            </a:pPr>
            <a:endParaRPr sz="600">
              <a:latin typeface="Times New Roman"/>
              <a:ea typeface="Times New Roman"/>
              <a:cs typeface="Times New Roman"/>
              <a:sym typeface="Times New Roman"/>
              <a:rtl val="0"/>
            </a:endParaRPr>
          </a:p>
          <a:p>
            <a:pPr marL="457200" marR="0" lvl="0" indent="-381000" algn="l" rtl="0">
              <a:lnSpc>
                <a:spcPct val="100000"/>
              </a:lnSpc>
              <a:spcBef>
                <a:spcPts val="600"/>
              </a:spcBef>
              <a:spcAft>
                <a:spcPts val="0"/>
              </a:spcAft>
              <a:buClr>
                <a:srgbClr val="000000"/>
              </a:buClr>
              <a:buSzPct val="100000"/>
              <a:buFont typeface="Times New Roman"/>
              <a:buChar char="•"/>
            </a:pPr>
            <a:r>
              <a:rPr lang="en-US" sz="2400" b="0" i="0" u="none" strike="noStrike" cap="none" baseline="0">
                <a:solidFill>
                  <a:srgbClr val="000000"/>
                </a:solidFill>
                <a:latin typeface="Times New Roman"/>
                <a:ea typeface="Times New Roman"/>
                <a:cs typeface="Times New Roman"/>
                <a:sym typeface="Times New Roman"/>
                <a:rtl val="0"/>
              </a:rPr>
              <a:t>CBJ full funding vs last year $500,000 under cap </a:t>
            </a:r>
          </a:p>
          <a:p>
            <a:pPr marL="0" marR="0" lvl="0" indent="0" algn="l" rtl="0">
              <a:lnSpc>
                <a:spcPct val="100000"/>
              </a:lnSpc>
              <a:spcBef>
                <a:spcPts val="600"/>
              </a:spcBef>
              <a:spcAft>
                <a:spcPts val="0"/>
              </a:spcAft>
              <a:buNone/>
            </a:pPr>
            <a:endParaRPr sz="600">
              <a:latin typeface="Times New Roman"/>
              <a:ea typeface="Times New Roman"/>
              <a:cs typeface="Times New Roman"/>
              <a:sym typeface="Times New Roman"/>
              <a:rtl val="0"/>
            </a:endParaRPr>
          </a:p>
          <a:p>
            <a:pPr marL="457200" marR="0" lvl="0" indent="-381000" algn="l" rtl="0">
              <a:lnSpc>
                <a:spcPct val="100000"/>
              </a:lnSpc>
              <a:spcBef>
                <a:spcPts val="600"/>
              </a:spcBef>
              <a:spcAft>
                <a:spcPts val="0"/>
              </a:spcAft>
              <a:buClr>
                <a:srgbClr val="000000"/>
              </a:buClr>
              <a:buSzPct val="100000"/>
              <a:buFont typeface="Times New Roman"/>
              <a:buChar char="•"/>
            </a:pPr>
            <a:r>
              <a:rPr lang="en-US" sz="2400" b="0" i="0" u="none" strike="noStrike" cap="none" baseline="0">
                <a:solidFill>
                  <a:srgbClr val="000000"/>
                </a:solidFill>
                <a:latin typeface="Times New Roman"/>
                <a:ea typeface="Times New Roman"/>
                <a:cs typeface="Times New Roman"/>
                <a:sym typeface="Times New Roman"/>
                <a:rtl val="0"/>
              </a:rPr>
              <a:t>CBJ activities funding which was reduced $</a:t>
            </a:r>
            <a:r>
              <a:rPr lang="en-US" sz="2400">
                <a:latin typeface="Times New Roman"/>
                <a:ea typeface="Times New Roman"/>
                <a:cs typeface="Times New Roman"/>
                <a:sym typeface="Times New Roman"/>
                <a:rtl val="0"/>
              </a:rPr>
              <a:t>392</a:t>
            </a:r>
            <a:r>
              <a:rPr lang="en-US" sz="2400" b="0" i="0" u="none" strike="noStrike" cap="none" baseline="0">
                <a:solidFill>
                  <a:srgbClr val="000000"/>
                </a:solidFill>
                <a:latin typeface="Times New Roman"/>
                <a:ea typeface="Times New Roman"/>
                <a:cs typeface="Times New Roman"/>
                <a:sym typeface="Times New Roman"/>
                <a:rtl val="0"/>
              </a:rPr>
              <a:t>,000 last year.</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Shape 191"/>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State of the State</a:t>
            </a:r>
            <a:r>
              <a:rPr lang="en-US" sz="4600" b="0" i="0" u="none" strike="noStrike" cap="none" baseline="0">
                <a:solidFill>
                  <a:schemeClr val="lt1"/>
                </a:solidFill>
                <a:latin typeface="Lustria"/>
                <a:ea typeface="Lustria"/>
                <a:cs typeface="Lustria"/>
                <a:sym typeface="Lustria"/>
                <a:rtl val="0"/>
              </a:rPr>
              <a:t>	</a:t>
            </a:r>
          </a:p>
        </p:txBody>
      </p:sp>
      <p:sp>
        <p:nvSpPr>
          <p:cNvPr id="192" name="Shape 192"/>
          <p:cNvSpPr txBox="1">
            <a:spLocks noGrp="1"/>
          </p:cNvSpPr>
          <p:nvPr>
            <p:ph type="subTitle" idx="1"/>
          </p:nvPr>
        </p:nvSpPr>
        <p:spPr>
          <a:xfrm>
            <a:off x="889675" y="2687225"/>
            <a:ext cx="7636199" cy="3527099"/>
          </a:xfrm>
          <a:prstGeom prst="rect">
            <a:avLst/>
          </a:prstGeom>
          <a:noFill/>
          <a:ln>
            <a:noFill/>
          </a:ln>
        </p:spPr>
        <p:txBody>
          <a:bodyPr lIns="91425" tIns="45700" rIns="91425" bIns="45700" anchor="t" anchorCtr="0">
            <a:noAutofit/>
          </a:bodyPr>
          <a:lstStyle/>
          <a:p>
            <a:pPr marL="125729" marR="0" lvl="0" indent="-11429" algn="l" rtl="0">
              <a:lnSpc>
                <a:spcPct val="100000"/>
              </a:lnSpc>
              <a:spcBef>
                <a:spcPts val="0"/>
              </a:spcBef>
              <a:spcAft>
                <a:spcPts val="0"/>
              </a:spcAft>
              <a:buClr>
                <a:schemeClr val="accent1"/>
              </a:buClr>
              <a:buSzPct val="25000"/>
              <a:buFont typeface="Noto Symbol"/>
              <a:buNone/>
            </a:pPr>
            <a:r>
              <a:rPr lang="en-US" sz="2400" b="0" i="0" u="none" strike="noStrike" cap="none" baseline="0">
                <a:solidFill>
                  <a:srgbClr val="000000"/>
                </a:solidFill>
                <a:latin typeface="Times New Roman"/>
                <a:ea typeface="Times New Roman"/>
                <a:cs typeface="Times New Roman"/>
                <a:sym typeface="Times New Roman"/>
                <a:rtl val="0"/>
              </a:rPr>
              <a:t>Senate President Kevin Meyers  (Republican from Anchorage) outlined the priorities:  </a:t>
            </a:r>
          </a:p>
          <a:p>
            <a:pPr marL="125729" marR="0" lvl="0" indent="-11429" algn="l" rtl="0">
              <a:lnSpc>
                <a:spcPct val="100000"/>
              </a:lnSpc>
              <a:spcBef>
                <a:spcPts val="2000"/>
              </a:spcBef>
              <a:spcAft>
                <a:spcPts val="0"/>
              </a:spcAft>
              <a:buClr>
                <a:schemeClr val="accent1"/>
              </a:buClr>
              <a:buSzPct val="25000"/>
              <a:buFont typeface="Noto Symbol"/>
              <a:buNone/>
            </a:pPr>
            <a:r>
              <a:rPr lang="en-US" sz="2400" b="0" i="0" u="none" strike="noStrike" cap="none" baseline="0">
                <a:solidFill>
                  <a:srgbClr val="000000"/>
                </a:solidFill>
                <a:latin typeface="Times New Roman"/>
                <a:ea typeface="Times New Roman"/>
                <a:cs typeface="Times New Roman"/>
                <a:sym typeface="Times New Roman"/>
                <a:rtl val="0"/>
              </a:rPr>
              <a:t>1. Develop a fiscal plan to address the $3.5+B deficit. </a:t>
            </a:r>
          </a:p>
          <a:p>
            <a:pPr marL="125729" marR="0" lvl="0" indent="-11429" algn="l" rtl="0">
              <a:lnSpc>
                <a:spcPct val="100000"/>
              </a:lnSpc>
              <a:spcBef>
                <a:spcPts val="2000"/>
              </a:spcBef>
              <a:spcAft>
                <a:spcPts val="0"/>
              </a:spcAft>
              <a:buClr>
                <a:schemeClr val="accent1"/>
              </a:buClr>
              <a:buSzPct val="25000"/>
              <a:buFont typeface="Noto Symbol"/>
              <a:buNone/>
            </a:pPr>
            <a:r>
              <a:rPr lang="en-US" sz="2400" b="0" i="0" u="none" strike="noStrike" cap="none" baseline="0">
                <a:solidFill>
                  <a:srgbClr val="000000"/>
                </a:solidFill>
                <a:latin typeface="Times New Roman"/>
                <a:ea typeface="Times New Roman"/>
                <a:cs typeface="Times New Roman"/>
                <a:sym typeface="Times New Roman"/>
                <a:rtl val="0"/>
              </a:rPr>
              <a:t>2. Pursue affordable energy – gas pipeline, partner with private sector. </a:t>
            </a:r>
          </a:p>
          <a:p>
            <a:pPr marL="125729" marR="0" lvl="0" indent="-11429" algn="l" rtl="0">
              <a:lnSpc>
                <a:spcPct val="100000"/>
              </a:lnSpc>
              <a:spcBef>
                <a:spcPts val="2000"/>
              </a:spcBef>
              <a:spcAft>
                <a:spcPts val="0"/>
              </a:spcAft>
              <a:buClr>
                <a:schemeClr val="accent1"/>
              </a:buClr>
              <a:buSzPct val="25000"/>
              <a:buFont typeface="Noto Symbol"/>
              <a:buNone/>
            </a:pPr>
            <a:r>
              <a:rPr lang="en-US" sz="2400" b="0" i="0" u="none" strike="noStrike" cap="none" baseline="0">
                <a:solidFill>
                  <a:srgbClr val="000000"/>
                </a:solidFill>
                <a:latin typeface="Times New Roman"/>
                <a:ea typeface="Times New Roman"/>
                <a:cs typeface="Times New Roman"/>
                <a:sym typeface="Times New Roman"/>
                <a:rtl val="0"/>
              </a:rPr>
              <a:t>3. Education </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Shape 197"/>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State of the State</a:t>
            </a:r>
            <a:r>
              <a:rPr lang="en-US" sz="4600" b="0" i="0" u="none" strike="noStrike" cap="none" baseline="0">
                <a:solidFill>
                  <a:schemeClr val="lt1"/>
                </a:solidFill>
                <a:latin typeface="Lustria"/>
                <a:ea typeface="Lustria"/>
                <a:cs typeface="Lustria"/>
                <a:sym typeface="Lustria"/>
                <a:rtl val="0"/>
              </a:rPr>
              <a:t>	</a:t>
            </a:r>
          </a:p>
        </p:txBody>
      </p:sp>
      <p:sp>
        <p:nvSpPr>
          <p:cNvPr id="198" name="Shape 198"/>
          <p:cNvSpPr txBox="1">
            <a:spLocks noGrp="1"/>
          </p:cNvSpPr>
          <p:nvPr>
            <p:ph type="subTitle" idx="1"/>
          </p:nvPr>
        </p:nvSpPr>
        <p:spPr>
          <a:xfrm>
            <a:off x="387525" y="2650525"/>
            <a:ext cx="8229600" cy="3688799"/>
          </a:xfrm>
          <a:prstGeom prst="rect">
            <a:avLst/>
          </a:prstGeom>
          <a:noFill/>
          <a:ln>
            <a:noFill/>
          </a:ln>
        </p:spPr>
        <p:txBody>
          <a:bodyPr lIns="91425" tIns="45700" rIns="91425" bIns="45700" anchor="t" anchorCtr="0">
            <a:noAutofit/>
          </a:bodyPr>
          <a:lstStyle/>
          <a:p>
            <a:pPr marL="457200" marR="0" lvl="0" indent="-355600" algn="l" rtl="0">
              <a:lnSpc>
                <a:spcPct val="100000"/>
              </a:lnSpc>
              <a:spcBef>
                <a:spcPts val="0"/>
              </a:spcBef>
              <a:spcAft>
                <a:spcPts val="0"/>
              </a:spcAft>
              <a:buClr>
                <a:srgbClr val="000000"/>
              </a:buClr>
              <a:buSzPct val="100000"/>
              <a:buFont typeface="Times New Roman"/>
              <a:buChar char="•"/>
            </a:pPr>
            <a:r>
              <a:rPr lang="en-US" sz="2000" b="0" i="0" u="none" strike="noStrike" cap="none" baseline="0">
                <a:solidFill>
                  <a:srgbClr val="000000"/>
                </a:solidFill>
                <a:latin typeface="Times New Roman"/>
                <a:ea typeface="Times New Roman"/>
                <a:cs typeface="Times New Roman"/>
                <a:sym typeface="Times New Roman"/>
                <a:rtl val="0"/>
              </a:rPr>
              <a:t>It was stated that education remains high on their priority list.  When asked if there will be any changes to education policy or funding, Senate President Meyer said he doesn't anticipate any changes (Senate Education Chair Dunleavy was out sick).</a:t>
            </a:r>
          </a:p>
          <a:p>
            <a:pPr marL="0" marR="0" lvl="0" indent="0" algn="l" rtl="0">
              <a:lnSpc>
                <a:spcPct val="100000"/>
              </a:lnSpc>
              <a:spcBef>
                <a:spcPts val="0"/>
              </a:spcBef>
              <a:spcAft>
                <a:spcPts val="0"/>
              </a:spcAft>
              <a:buNone/>
            </a:pPr>
            <a:endParaRPr sz="1200">
              <a:latin typeface="Times New Roman"/>
              <a:ea typeface="Times New Roman"/>
              <a:cs typeface="Times New Roman"/>
              <a:sym typeface="Times New Roman"/>
            </a:endParaRPr>
          </a:p>
          <a:p>
            <a:pPr marL="457200" marR="0" lvl="0" indent="-355600" algn="l" rtl="0">
              <a:lnSpc>
                <a:spcPct val="100000"/>
              </a:lnSpc>
              <a:spcBef>
                <a:spcPts val="0"/>
              </a:spcBef>
              <a:spcAft>
                <a:spcPts val="0"/>
              </a:spcAft>
              <a:buClr>
                <a:srgbClr val="000000"/>
              </a:buClr>
              <a:buSzPct val="100000"/>
              <a:buFont typeface="Times New Roman"/>
              <a:buChar char="•"/>
            </a:pPr>
            <a:r>
              <a:rPr lang="en-US" sz="2000" b="0" i="0" u="none" strike="noStrike" cap="none" baseline="0">
                <a:solidFill>
                  <a:srgbClr val="000000"/>
                </a:solidFill>
                <a:latin typeface="Times New Roman"/>
                <a:ea typeface="Times New Roman"/>
                <a:cs typeface="Times New Roman"/>
                <a:sym typeface="Times New Roman"/>
                <a:rtl val="0"/>
              </a:rPr>
              <a:t>Because of the fiscal climate they do not anticipate increases but rather protecting the funding they have already allocated.  It was stated that education would not be as big a topic as it has been in the past.</a:t>
            </a:r>
          </a:p>
          <a:p>
            <a:pPr marL="0" marR="0" lvl="0" indent="0" algn="l" rtl="0">
              <a:lnSpc>
                <a:spcPct val="100000"/>
              </a:lnSpc>
              <a:spcBef>
                <a:spcPts val="0"/>
              </a:spcBef>
              <a:spcAft>
                <a:spcPts val="0"/>
              </a:spcAft>
              <a:buNone/>
            </a:pPr>
            <a:endParaRPr sz="1200">
              <a:solidFill>
                <a:schemeClr val="dk1"/>
              </a:solidFill>
              <a:latin typeface="Times New Roman"/>
              <a:ea typeface="Times New Roman"/>
              <a:cs typeface="Times New Roman"/>
              <a:sym typeface="Times New Roman"/>
              <a:rtl val="0"/>
            </a:endParaRPr>
          </a:p>
          <a:p>
            <a:pPr marL="457200" marR="0" lvl="0" indent="-355600" algn="l" rtl="0">
              <a:lnSpc>
                <a:spcPct val="100000"/>
              </a:lnSpc>
              <a:spcBef>
                <a:spcPts val="0"/>
              </a:spcBef>
              <a:spcAft>
                <a:spcPts val="0"/>
              </a:spcAft>
              <a:buClr>
                <a:schemeClr val="dk1"/>
              </a:buClr>
              <a:buSzPct val="100000"/>
              <a:buFont typeface="Times New Roman"/>
              <a:buChar char="•"/>
            </a:pPr>
            <a:r>
              <a:rPr lang="en-US" sz="2000">
                <a:solidFill>
                  <a:schemeClr val="dk1"/>
                </a:solidFill>
                <a:latin typeface="Times New Roman"/>
                <a:ea typeface="Times New Roman"/>
                <a:cs typeface="Times New Roman"/>
                <a:sym typeface="Times New Roman"/>
                <a:rtl val="0"/>
              </a:rPr>
              <a:t>Governor Walker stated, “The role of government is to… provide the education necessary (for Alaskans) to pursue a livelihood”.  He continued, “Government should not be in the business of taking care of every last detail, but we must provide the necessary services”. </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State of the State</a:t>
            </a:r>
            <a:r>
              <a:rPr lang="en-US" sz="4600" b="0" i="0" u="none" strike="noStrike" cap="none" baseline="0">
                <a:solidFill>
                  <a:schemeClr val="lt1"/>
                </a:solidFill>
                <a:latin typeface="Lustria"/>
                <a:ea typeface="Lustria"/>
                <a:cs typeface="Lustria"/>
                <a:sym typeface="Lustria"/>
                <a:rtl val="0"/>
              </a:rPr>
              <a:t>	</a:t>
            </a:r>
          </a:p>
        </p:txBody>
      </p:sp>
      <p:sp>
        <p:nvSpPr>
          <p:cNvPr id="204" name="Shape 204"/>
          <p:cNvSpPr txBox="1">
            <a:spLocks noGrp="1"/>
          </p:cNvSpPr>
          <p:nvPr>
            <p:ph type="subTitle" idx="1"/>
          </p:nvPr>
        </p:nvSpPr>
        <p:spPr>
          <a:xfrm>
            <a:off x="387531" y="2761860"/>
            <a:ext cx="8229600" cy="3415003"/>
          </a:xfrm>
          <a:prstGeom prst="rect">
            <a:avLst/>
          </a:prstGeom>
          <a:noFill/>
          <a:ln>
            <a:noFill/>
          </a:ln>
        </p:spPr>
        <p:txBody>
          <a:bodyPr lIns="91425" tIns="45700" rIns="91425" bIns="45700" anchor="t" anchorCtr="0">
            <a:noAutofit/>
          </a:bodyPr>
          <a:lstStyle/>
          <a:p>
            <a:pPr marL="457200" marR="0" lvl="0" indent="-381000" algn="l" rtl="0">
              <a:lnSpc>
                <a:spcPct val="100000"/>
              </a:lnSpc>
              <a:spcBef>
                <a:spcPts val="0"/>
              </a:spcBef>
              <a:spcAft>
                <a:spcPts val="0"/>
              </a:spcAft>
              <a:buClr>
                <a:srgbClr val="000000"/>
              </a:buClr>
              <a:buSzPct val="100000"/>
              <a:buFont typeface="Times New Roman"/>
              <a:buChar char="•"/>
            </a:pPr>
            <a:r>
              <a:rPr lang="en-US" sz="2400" b="0" i="0" u="none" strike="noStrike" cap="none" baseline="0">
                <a:solidFill>
                  <a:srgbClr val="000000"/>
                </a:solidFill>
                <a:latin typeface="Times New Roman"/>
                <a:ea typeface="Times New Roman"/>
                <a:cs typeface="Times New Roman"/>
                <a:sym typeface="Times New Roman"/>
                <a:rtl val="0"/>
              </a:rPr>
              <a:t>Assuming the legislature approves </a:t>
            </a:r>
            <a:r>
              <a:rPr lang="en-US" sz="2400">
                <a:latin typeface="Times New Roman"/>
                <a:ea typeface="Times New Roman"/>
                <a:cs typeface="Times New Roman"/>
                <a:sym typeface="Times New Roman"/>
                <a:rtl val="0"/>
              </a:rPr>
              <a:t>Governor Walker’s</a:t>
            </a:r>
            <a:r>
              <a:rPr lang="en-US" sz="2400" b="0" i="0" u="none" strike="noStrike" cap="none" baseline="0">
                <a:solidFill>
                  <a:srgbClr val="000000"/>
                </a:solidFill>
                <a:latin typeface="Times New Roman"/>
                <a:ea typeface="Times New Roman"/>
                <a:cs typeface="Times New Roman"/>
                <a:sym typeface="Times New Roman"/>
                <a:rtl val="0"/>
              </a:rPr>
              <a:t> budget, we can expect to receive $1.1 million less from the </a:t>
            </a:r>
            <a:r>
              <a:rPr lang="en-US" sz="2400">
                <a:latin typeface="Times New Roman"/>
                <a:ea typeface="Times New Roman"/>
                <a:cs typeface="Times New Roman"/>
                <a:sym typeface="Times New Roman"/>
                <a:rtl val="0"/>
              </a:rPr>
              <a:t>s</a:t>
            </a:r>
            <a:r>
              <a:rPr lang="en-US" sz="2400" b="0" i="0" u="none" strike="noStrike" cap="none" baseline="0">
                <a:solidFill>
                  <a:srgbClr val="000000"/>
                </a:solidFill>
                <a:latin typeface="Times New Roman"/>
                <a:ea typeface="Times New Roman"/>
                <a:cs typeface="Times New Roman"/>
                <a:sym typeface="Times New Roman"/>
                <a:rtl val="0"/>
              </a:rPr>
              <a:t>tate than we got last year.  This is a double </a:t>
            </a:r>
            <a:r>
              <a:rPr lang="en-US" sz="2400">
                <a:latin typeface="Times New Roman"/>
                <a:ea typeface="Times New Roman"/>
                <a:cs typeface="Times New Roman"/>
                <a:sym typeface="Times New Roman"/>
                <a:rtl val="0"/>
              </a:rPr>
              <a:t>whammy</a:t>
            </a:r>
            <a:r>
              <a:rPr lang="en-US" sz="2400" b="0" i="0" u="none" strike="noStrike" cap="none" baseline="0">
                <a:solidFill>
                  <a:srgbClr val="000000"/>
                </a:solidFill>
                <a:latin typeface="Times New Roman"/>
                <a:ea typeface="Times New Roman"/>
                <a:cs typeface="Times New Roman"/>
                <a:sym typeface="Times New Roman"/>
                <a:rtl val="0"/>
              </a:rPr>
              <a:t> because it reduces the cap for CBJ by another $250,000</a:t>
            </a:r>
          </a:p>
          <a:p>
            <a:pPr marL="0" marR="0" lvl="0" indent="0" algn="l" rtl="0">
              <a:lnSpc>
                <a:spcPct val="100000"/>
              </a:lnSpc>
              <a:spcBef>
                <a:spcPts val="0"/>
              </a:spcBef>
              <a:spcAft>
                <a:spcPts val="0"/>
              </a:spcAft>
              <a:buNone/>
            </a:pPr>
            <a:endParaRPr sz="1200">
              <a:latin typeface="Times New Roman"/>
              <a:ea typeface="Times New Roman"/>
              <a:cs typeface="Times New Roman"/>
              <a:sym typeface="Times New Roman"/>
            </a:endParaRPr>
          </a:p>
          <a:p>
            <a:pPr marL="457200" marR="0" lvl="0" indent="-381000" algn="l" rtl="0">
              <a:lnSpc>
                <a:spcPct val="100000"/>
              </a:lnSpc>
              <a:spcBef>
                <a:spcPts val="0"/>
              </a:spcBef>
              <a:spcAft>
                <a:spcPts val="0"/>
              </a:spcAft>
              <a:buClr>
                <a:srgbClr val="000000"/>
              </a:buClr>
              <a:buSzPct val="100000"/>
              <a:buFont typeface="Times New Roman"/>
              <a:buChar char="•"/>
            </a:pPr>
            <a:r>
              <a:rPr lang="en-US" sz="2400" b="0" i="0" u="none" strike="noStrike" cap="none" baseline="0">
                <a:solidFill>
                  <a:srgbClr val="000000"/>
                </a:solidFill>
                <a:latin typeface="Times New Roman"/>
                <a:ea typeface="Times New Roman"/>
                <a:cs typeface="Times New Roman"/>
                <a:sym typeface="Times New Roman"/>
                <a:rtl val="0"/>
              </a:rPr>
              <a:t>Last year CBJ funded us $500,000 under cap </a:t>
            </a:r>
          </a:p>
          <a:p>
            <a:pPr marL="0" marR="0" lvl="0" indent="0" algn="l" rtl="0">
              <a:lnSpc>
                <a:spcPct val="100000"/>
              </a:lnSpc>
              <a:spcBef>
                <a:spcPts val="0"/>
              </a:spcBef>
              <a:spcAft>
                <a:spcPts val="0"/>
              </a:spcAft>
              <a:buNone/>
            </a:pPr>
            <a:endParaRPr sz="1200">
              <a:latin typeface="Times New Roman"/>
              <a:ea typeface="Times New Roman"/>
              <a:cs typeface="Times New Roman"/>
              <a:sym typeface="Times New Roman"/>
              <a:rtl val="0"/>
            </a:endParaRPr>
          </a:p>
          <a:p>
            <a:pPr marL="457200" marR="0" lvl="0" indent="-381000" algn="l" rtl="0">
              <a:lnSpc>
                <a:spcPct val="100000"/>
              </a:lnSpc>
              <a:spcBef>
                <a:spcPts val="0"/>
              </a:spcBef>
              <a:spcAft>
                <a:spcPts val="0"/>
              </a:spcAft>
              <a:buClr>
                <a:srgbClr val="000000"/>
              </a:buClr>
              <a:buSzPct val="100000"/>
              <a:buFont typeface="Times New Roman"/>
              <a:buChar char="•"/>
            </a:pPr>
            <a:r>
              <a:rPr lang="en-US" sz="2400" b="0" i="0" u="none" strike="noStrike" cap="none" baseline="0">
                <a:solidFill>
                  <a:srgbClr val="000000"/>
                </a:solidFill>
                <a:latin typeface="Times New Roman"/>
                <a:ea typeface="Times New Roman"/>
                <a:cs typeface="Times New Roman"/>
                <a:sym typeface="Times New Roman"/>
                <a:rtl val="0"/>
              </a:rPr>
              <a:t>Last year CBJ cut $</a:t>
            </a:r>
            <a:r>
              <a:rPr lang="en-US" sz="2400">
                <a:latin typeface="Times New Roman"/>
                <a:ea typeface="Times New Roman"/>
                <a:cs typeface="Times New Roman"/>
                <a:sym typeface="Times New Roman"/>
                <a:rtl val="0"/>
              </a:rPr>
              <a:t>392</a:t>
            </a:r>
            <a:r>
              <a:rPr lang="en-US" sz="2400" b="0" i="0" u="none" strike="noStrike" cap="none" baseline="0">
                <a:solidFill>
                  <a:srgbClr val="000000"/>
                </a:solidFill>
                <a:latin typeface="Times New Roman"/>
                <a:ea typeface="Times New Roman"/>
                <a:cs typeface="Times New Roman"/>
                <a:sym typeface="Times New Roman"/>
                <a:rtl val="0"/>
              </a:rPr>
              <a:t>,000 from the monies they give us for student activities.</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txBox="1">
            <a:spLocks noGrp="1"/>
          </p:cNvSpPr>
          <p:nvPr>
            <p:ph type="title"/>
          </p:nvPr>
        </p:nvSpPr>
        <p:spPr>
          <a:xfrm>
            <a:off x="176075" y="417050"/>
            <a:ext cx="8896800" cy="10709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a:solidFill>
                  <a:schemeClr val="lt1"/>
                </a:solidFill>
                <a:latin typeface="Times New Roman"/>
                <a:ea typeface="Times New Roman"/>
                <a:cs typeface="Times New Roman"/>
                <a:sym typeface="Times New Roman"/>
              </a:rPr>
              <a:t>#1 Priority:  </a:t>
            </a:r>
          </a:p>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Student </a:t>
            </a:r>
            <a:r>
              <a:rPr lang="en-US" sz="6000">
                <a:solidFill>
                  <a:schemeClr val="lt1"/>
                </a:solidFill>
                <a:latin typeface="Times New Roman"/>
                <a:ea typeface="Times New Roman"/>
                <a:cs typeface="Times New Roman"/>
                <a:sym typeface="Times New Roman"/>
                <a:rtl val="0"/>
              </a:rPr>
              <a:t>A</a:t>
            </a:r>
            <a:r>
              <a:rPr lang="en-US" sz="6000" b="0" i="0" u="none" strike="noStrike" cap="none" baseline="0">
                <a:solidFill>
                  <a:schemeClr val="lt1"/>
                </a:solidFill>
                <a:latin typeface="Times New Roman"/>
                <a:ea typeface="Times New Roman"/>
                <a:cs typeface="Times New Roman"/>
                <a:sym typeface="Times New Roman"/>
                <a:rtl val="0"/>
              </a:rPr>
              <a:t>chievement</a:t>
            </a:r>
          </a:p>
        </p:txBody>
      </p:sp>
      <p:sp>
        <p:nvSpPr>
          <p:cNvPr id="210" name="Shape 210"/>
          <p:cNvSpPr txBox="1">
            <a:spLocks noGrp="1"/>
          </p:cNvSpPr>
          <p:nvPr>
            <p:ph type="subTitle" idx="1"/>
          </p:nvPr>
        </p:nvSpPr>
        <p:spPr>
          <a:xfrm>
            <a:off x="342900" y="2585650"/>
            <a:ext cx="8498399" cy="4096499"/>
          </a:xfrm>
          <a:prstGeom prst="rect">
            <a:avLst/>
          </a:prstGeom>
          <a:noFill/>
          <a:ln>
            <a:noFill/>
          </a:ln>
        </p:spPr>
        <p:txBody>
          <a:bodyPr lIns="91425" tIns="45700" rIns="91425" bIns="45700" anchor="t" anchorCtr="0">
            <a:noAutofit/>
          </a:bodyPr>
          <a:lstStyle/>
          <a:p>
            <a:pPr marL="457200" marR="0" lvl="0" indent="-355600" algn="l" rtl="0">
              <a:lnSpc>
                <a:spcPct val="100000"/>
              </a:lnSpc>
              <a:spcBef>
                <a:spcPts val="0"/>
              </a:spcBef>
              <a:spcAft>
                <a:spcPts val="0"/>
              </a:spcAft>
              <a:buClr>
                <a:srgbClr val="000000"/>
              </a:buClr>
              <a:buSzPct val="100000"/>
              <a:buFont typeface="Times New Roman"/>
              <a:buChar char="•"/>
            </a:pPr>
            <a:r>
              <a:rPr lang="en-US" sz="2000" b="0" i="0" u="none" strike="noStrike" cap="none" baseline="0">
                <a:latin typeface="Times New Roman"/>
                <a:ea typeface="Times New Roman"/>
                <a:cs typeface="Times New Roman"/>
                <a:sym typeface="Times New Roman"/>
                <a:rtl val="0"/>
              </a:rPr>
              <a:t>Student achievement is primarily affected by the interactions that occur between adults and the student. The majority of those interactions occur with a teacher in a classroom. (Who)</a:t>
            </a:r>
          </a:p>
          <a:p>
            <a:pPr marL="457200" marR="0" lvl="0" indent="0" algn="l" rtl="0">
              <a:lnSpc>
                <a:spcPct val="100000"/>
              </a:lnSpc>
              <a:spcBef>
                <a:spcPts val="0"/>
              </a:spcBef>
              <a:spcAft>
                <a:spcPts val="0"/>
              </a:spcAft>
              <a:buNone/>
            </a:pPr>
            <a:endParaRPr sz="1200">
              <a:latin typeface="Times New Roman"/>
              <a:ea typeface="Times New Roman"/>
              <a:cs typeface="Times New Roman"/>
              <a:sym typeface="Times New Roman"/>
              <a:rtl val="0"/>
            </a:endParaRPr>
          </a:p>
          <a:p>
            <a:pPr marL="457200" marR="0" lvl="0" indent="-355600" algn="l" rtl="0">
              <a:lnSpc>
                <a:spcPct val="100000"/>
              </a:lnSpc>
              <a:spcBef>
                <a:spcPts val="0"/>
              </a:spcBef>
              <a:spcAft>
                <a:spcPts val="0"/>
              </a:spcAft>
              <a:buClr>
                <a:srgbClr val="000000"/>
              </a:buClr>
              <a:buSzPct val="100000"/>
              <a:buFont typeface="Times New Roman"/>
              <a:buChar char="•"/>
            </a:pPr>
            <a:r>
              <a:rPr lang="en-US" sz="2000" b="0" i="0" u="none" strike="noStrike" cap="none" baseline="0">
                <a:latin typeface="Times New Roman"/>
                <a:ea typeface="Times New Roman"/>
                <a:cs typeface="Times New Roman"/>
                <a:sym typeface="Times New Roman"/>
                <a:rtl val="0"/>
              </a:rPr>
              <a:t>The gap in achievement between subgroups must be decreased. This requires identification, support, individualization and follow-up by trained staff. (Who, What, How)</a:t>
            </a:r>
          </a:p>
          <a:p>
            <a:pPr marL="0" marR="0" lvl="0" indent="0" algn="l" rtl="0">
              <a:lnSpc>
                <a:spcPct val="100000"/>
              </a:lnSpc>
              <a:spcBef>
                <a:spcPts val="0"/>
              </a:spcBef>
              <a:spcAft>
                <a:spcPts val="0"/>
              </a:spcAft>
              <a:buNone/>
            </a:pPr>
            <a:endParaRPr sz="1200">
              <a:latin typeface="Times New Roman"/>
              <a:ea typeface="Times New Roman"/>
              <a:cs typeface="Times New Roman"/>
              <a:sym typeface="Times New Roman"/>
              <a:rtl val="0"/>
            </a:endParaRPr>
          </a:p>
          <a:p>
            <a:pPr marL="457200" lvl="0" indent="-355600" rtl="0">
              <a:spcBef>
                <a:spcPts val="0"/>
              </a:spcBef>
              <a:buClr>
                <a:srgbClr val="000000"/>
              </a:buClr>
              <a:buSzPct val="100000"/>
              <a:buFont typeface="Times New Roman"/>
              <a:buChar char="•"/>
            </a:pPr>
            <a:r>
              <a:rPr lang="en-US" sz="2000">
                <a:latin typeface="Times New Roman"/>
                <a:ea typeface="Times New Roman"/>
                <a:cs typeface="Times New Roman"/>
                <a:sym typeface="Times New Roman"/>
                <a:rtl val="0"/>
              </a:rPr>
              <a:t>District core standards must be aligned with established “world class” standards. (What)</a:t>
            </a:r>
          </a:p>
          <a:p>
            <a:pPr marL="0" lvl="0" indent="0" rtl="0">
              <a:spcBef>
                <a:spcPts val="0"/>
              </a:spcBef>
              <a:buNone/>
            </a:pPr>
            <a:endParaRPr sz="1200">
              <a:latin typeface="Times New Roman"/>
              <a:ea typeface="Times New Roman"/>
              <a:cs typeface="Times New Roman"/>
              <a:sym typeface="Times New Roman"/>
              <a:rtl val="0"/>
            </a:endParaRPr>
          </a:p>
          <a:p>
            <a:pPr marL="457200" lvl="0" indent="-355600" rtl="0">
              <a:spcBef>
                <a:spcPts val="0"/>
              </a:spcBef>
              <a:buClr>
                <a:srgbClr val="000000"/>
              </a:buClr>
              <a:buSzPct val="100000"/>
              <a:buFont typeface="Times New Roman"/>
              <a:buChar char="•"/>
            </a:pPr>
            <a:r>
              <a:rPr lang="en-US" sz="2000">
                <a:latin typeface="Times New Roman"/>
                <a:ea typeface="Times New Roman"/>
                <a:cs typeface="Times New Roman"/>
                <a:sym typeface="Times New Roman"/>
                <a:rtl val="0"/>
              </a:rPr>
              <a:t>Staff must be engaged in on-going professional development that ensures effective instructional and intervention strategies are employed across the district.  (How)</a:t>
            </a:r>
          </a:p>
          <a:p>
            <a:pPr marL="685800" marR="0" lvl="1" indent="-88900" algn="l" rtl="0">
              <a:lnSpc>
                <a:spcPct val="100000"/>
              </a:lnSpc>
              <a:spcBef>
                <a:spcPts val="600"/>
              </a:spcBef>
              <a:spcAft>
                <a:spcPts val="0"/>
              </a:spcAft>
              <a:buClr>
                <a:srgbClr val="C0F942"/>
              </a:buClr>
              <a:buFont typeface="Noto Symbol"/>
              <a:buNone/>
            </a:pPr>
            <a:endParaRPr sz="2200" b="0" i="0" u="none" strike="noStrike" cap="none" baseline="0">
              <a:solidFill>
                <a:srgbClr val="595959"/>
              </a:solidFill>
              <a:latin typeface="Lustria"/>
              <a:ea typeface="Lustria"/>
              <a:cs typeface="Lustria"/>
              <a:sym typeface="Lustria"/>
              <a:rtl val="0"/>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graphicFrame>
        <p:nvGraphicFramePr>
          <p:cNvPr id="215" name="Shape 215"/>
          <p:cNvGraphicFramePr/>
          <p:nvPr/>
        </p:nvGraphicFramePr>
        <p:xfrm>
          <a:off x="637556" y="2993366"/>
          <a:ext cx="3000000" cy="3000000"/>
        </p:xfrm>
        <a:graphic>
          <a:graphicData uri="http://schemas.openxmlformats.org/drawingml/2006/table">
            <a:tbl>
              <a:tblPr>
                <a:noFill/>
                <a:tableStyleId>{726D24A9-B6BC-43D2-8283-55647AC7F54C}</a:tableStyleId>
              </a:tblPr>
              <a:tblGrid>
                <a:gridCol w="2131525"/>
                <a:gridCol w="1716650"/>
                <a:gridCol w="405450"/>
                <a:gridCol w="1406100"/>
                <a:gridCol w="431325"/>
                <a:gridCol w="1776250"/>
              </a:tblGrid>
              <a:tr h="630925">
                <a:tc>
                  <a:txBody>
                    <a:bodyPr/>
                    <a:lstStyle/>
                    <a:p>
                      <a:pPr marL="0" marR="0" lvl="0" indent="0" algn="l" rtl="0">
                        <a:lnSpc>
                          <a:spcPct val="100000"/>
                        </a:lnSpc>
                        <a:spcBef>
                          <a:spcPts val="0"/>
                        </a:spcBef>
                        <a:spcAft>
                          <a:spcPts val="0"/>
                        </a:spcAft>
                        <a:buClr>
                          <a:srgbClr val="000000"/>
                        </a:buClr>
                        <a:buFont typeface="Arial"/>
                        <a:buNone/>
                      </a:pPr>
                      <a:endParaRPr sz="2400" b="1" i="0" u="none" strike="noStrike" cap="none" baseline="0">
                        <a:solidFill>
                          <a:srgbClr val="000000"/>
                        </a:solidFill>
                        <a:latin typeface="Times New Roman"/>
                        <a:ea typeface="Times New Roman"/>
                        <a:cs typeface="Times New Roman"/>
                        <a:sym typeface="Times New Roman"/>
                        <a:rtl val="0"/>
                      </a:endParaRPr>
                    </a:p>
                  </a:txBody>
                  <a:tcPr marL="17350" marR="17350" marT="17350" marB="0" anchor="b">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Elementary</a:t>
                      </a: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Font typeface="Arial"/>
                        <a:buNone/>
                      </a:pPr>
                      <a:endParaRPr sz="2400" b="1" i="0" u="none" strike="noStrike" cap="none" baseline="0">
                        <a:solidFill>
                          <a:schemeClr val="lt1"/>
                        </a:solidFill>
                        <a:latin typeface="Times New Roman"/>
                        <a:ea typeface="Times New Roman"/>
                        <a:cs typeface="Times New Roman"/>
                        <a:sym typeface="Times New Roman"/>
                        <a:rtl val="0"/>
                      </a:endParaRP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Middle</a:t>
                      </a: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Font typeface="Arial"/>
                        <a:buNone/>
                      </a:pPr>
                      <a:endParaRPr sz="2400" b="1" i="0" u="none" strike="noStrike" cap="none" baseline="0">
                        <a:solidFill>
                          <a:schemeClr val="lt1"/>
                        </a:solidFill>
                        <a:latin typeface="Times New Roman"/>
                        <a:ea typeface="Times New Roman"/>
                        <a:cs typeface="Times New Roman"/>
                        <a:sym typeface="Times New Roman"/>
                        <a:rtl val="0"/>
                      </a:endParaRP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High School</a:t>
                      </a: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6309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Students (ADM)</a:t>
                      </a: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2,082</a:t>
                      </a: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939</a:t>
                      </a: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1,410</a:t>
                      </a: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9144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Per ADM Expenditure</a:t>
                      </a: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7,466</a:t>
                      </a: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ctr"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7,430</a:t>
                      </a: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ctr"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ct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7,843</a:t>
                      </a:r>
                    </a:p>
                  </a:txBody>
                  <a:tcPr marL="17350" marR="17350" marT="173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bl>
          </a:graphicData>
        </a:graphic>
      </p:graphicFrame>
      <p:sp>
        <p:nvSpPr>
          <p:cNvPr id="216" name="Shape 216"/>
          <p:cNvSpPr txBox="1">
            <a:spLocks noGrp="1"/>
          </p:cNvSpPr>
          <p:nvPr>
            <p:ph type="title"/>
          </p:nvPr>
        </p:nvSpPr>
        <p:spPr>
          <a:xfrm>
            <a:off x="457200" y="124178"/>
            <a:ext cx="8229600" cy="184008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Projected Enrollment </a:t>
            </a:r>
            <a:br>
              <a:rPr lang="en-US" sz="6000" b="0" i="0" u="none" strike="noStrike" cap="none" baseline="0">
                <a:solidFill>
                  <a:schemeClr val="lt1"/>
                </a:solidFill>
                <a:latin typeface="Times New Roman"/>
                <a:ea typeface="Times New Roman"/>
                <a:cs typeface="Times New Roman"/>
                <a:sym typeface="Times New Roman"/>
                <a:rtl val="0"/>
              </a:rPr>
            </a:br>
            <a:r>
              <a:rPr lang="en-US" sz="6000" b="0" i="0" u="none" strike="noStrike" cap="none" baseline="0">
                <a:solidFill>
                  <a:schemeClr val="lt1"/>
                </a:solidFill>
                <a:latin typeface="Times New Roman"/>
                <a:ea typeface="Times New Roman"/>
                <a:cs typeface="Times New Roman"/>
                <a:sym typeface="Times New Roman"/>
                <a:rtl val="0"/>
              </a:rPr>
              <a:t>and Analysis </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p:nvPr/>
        </p:nvSpPr>
        <p:spPr>
          <a:xfrm>
            <a:off x="2627762" y="0"/>
            <a:ext cx="4040399" cy="854100"/>
          </a:xfrm>
          <a:prstGeom prst="rect">
            <a:avLst/>
          </a:prstGeom>
          <a:noFill/>
          <a:ln>
            <a:noFill/>
          </a:ln>
        </p:spPr>
        <p:txBody>
          <a:bodyPr lIns="91425" tIns="91425" rIns="91425" bIns="91425" anchor="t" anchorCtr="0">
            <a:noAutofit/>
          </a:bodyPr>
          <a:lstStyle/>
          <a:p>
            <a:pPr>
              <a:spcBef>
                <a:spcPts val="0"/>
              </a:spcBef>
              <a:buNone/>
            </a:pPr>
            <a:r>
              <a:rPr lang="en-US" sz="6000">
                <a:solidFill>
                  <a:schemeClr val="lt1"/>
                </a:solidFill>
                <a:latin typeface="Times New Roman"/>
                <a:ea typeface="Times New Roman"/>
                <a:cs typeface="Times New Roman"/>
                <a:sym typeface="Times New Roman"/>
              </a:rPr>
              <a:t>Scenario #1 </a:t>
            </a:r>
          </a:p>
        </p:txBody>
      </p:sp>
      <p:graphicFrame>
        <p:nvGraphicFramePr>
          <p:cNvPr id="222" name="Shape 222"/>
          <p:cNvGraphicFramePr/>
          <p:nvPr/>
        </p:nvGraphicFramePr>
        <p:xfrm>
          <a:off x="608939" y="2406182"/>
          <a:ext cx="3000000" cy="3000000"/>
        </p:xfrm>
        <a:graphic>
          <a:graphicData uri="http://schemas.openxmlformats.org/drawingml/2006/table">
            <a:tbl>
              <a:tblPr>
                <a:noFill/>
                <a:tableStyleId>{1F295261-2A42-43CE-AC1B-A252D18D7133}</a:tableStyleId>
              </a:tblPr>
              <a:tblGrid>
                <a:gridCol w="2676975"/>
                <a:gridCol w="864575"/>
                <a:gridCol w="233700"/>
                <a:gridCol w="4323050"/>
              </a:tblGrid>
              <a:tr h="243175">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solidFill>
                            <a:schemeClr val="lt1"/>
                          </a:solidFill>
                          <a:latin typeface="Times New Roman"/>
                          <a:ea typeface="Times New Roman"/>
                          <a:cs typeface="Times New Roman"/>
                          <a:sym typeface="Times New Roman"/>
                        </a:rPr>
                        <a:t>Scenario</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solidFill>
                            <a:schemeClr val="lt1"/>
                          </a:solidFill>
                          <a:latin typeface="Times New Roman"/>
                          <a:ea typeface="Times New Roman"/>
                          <a:cs typeface="Times New Roman"/>
                          <a:sym typeface="Times New Roman"/>
                        </a:rPr>
                        <a:t>1</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solidFill>
                            <a:schemeClr val="lt1"/>
                          </a:solidFill>
                          <a:latin typeface="Times New Roman"/>
                          <a:ea typeface="Times New Roman"/>
                          <a:cs typeface="Times New Roman"/>
                          <a:sym typeface="Times New Roman"/>
                        </a:rPr>
                        <a:t> </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Font typeface="Arial"/>
                        <a:buNone/>
                      </a:pPr>
                      <a:endParaRPr b="1" i="0" u="none" strike="noStrike" cap="none" baseline="0">
                        <a:solidFill>
                          <a:schemeClr val="lt1"/>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240700">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latin typeface="Times New Roman"/>
                          <a:ea typeface="Times New Roman"/>
                          <a:cs typeface="Times New Roman"/>
                          <a:sym typeface="Times New Roman"/>
                        </a:rPr>
                        <a:t>Expenditures</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b="1">
                          <a:solidFill>
                            <a:srgbClr val="000000"/>
                          </a:solidFill>
                          <a:latin typeface="Times New Roman"/>
                          <a:ea typeface="Times New Roman"/>
                          <a:cs typeface="Times New Roman"/>
                          <a:sym typeface="Times New Roman"/>
                        </a:rPr>
                        <a:t>Implications</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07025">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Tighten teacher discretionary budget</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20,000</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4678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Reduce 4 instructional coaches</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410,424</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Title 1 grant will pay for one coach for total of 3 coaches to be shared</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2407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Move MAPS to grant funding</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56,278</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748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Revise assumptions for negotiations</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249,750</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678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Revise heating oil per gallon price</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111,000</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Estimate is now $3.2</a:t>
                      </a:r>
                      <a:r>
                        <a:rPr lang="en-US">
                          <a:latin typeface="Times New Roman"/>
                          <a:ea typeface="Times New Roman"/>
                          <a:cs typeface="Times New Roman"/>
                          <a:sym typeface="Times New Roman"/>
                        </a:rPr>
                        <a:t>0</a:t>
                      </a:r>
                      <a:r>
                        <a:rPr lang="en-US" u="none" strike="noStrike" cap="none" baseline="0">
                          <a:latin typeface="Times New Roman"/>
                          <a:ea typeface="Times New Roman"/>
                          <a:cs typeface="Times New Roman"/>
                          <a:sym typeface="Times New Roman"/>
                        </a:rPr>
                        <a:t> per gallon on average; what if price jumps back up</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465925">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Reduce supplies, materials &amp; media</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120,000</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CTE: $17K; sped $33K; tech $40K; maint. $30K</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678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Cut district-wide budget</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100,000</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HomeBRIDGE $19K; Montessori $51K (.50 FTE); tech $10K; Supt $20K</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2407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Postpone social studies curriculum </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240,000</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2407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Reduce (Increase) JCCS allocation</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a:latin typeface="Times New Roman"/>
                          <a:ea typeface="Times New Roman"/>
                          <a:cs typeface="Times New Roman"/>
                          <a:sym typeface="Times New Roman"/>
                        </a:rPr>
                        <a:t>(</a:t>
                      </a:r>
                      <a:r>
                        <a:rPr lang="en-US" u="none" strike="noStrike" cap="none" baseline="0">
                          <a:latin typeface="Times New Roman"/>
                          <a:ea typeface="Times New Roman"/>
                          <a:cs typeface="Times New Roman"/>
                          <a:sym typeface="Times New Roman"/>
                        </a:rPr>
                        <a:t>-11,284)</a:t>
                      </a: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1950" marR="11950" marT="1195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bl>
          </a:graphicData>
        </a:graphic>
      </p:graphicFrame>
      <p:sp>
        <p:nvSpPr>
          <p:cNvPr id="223" name="Shape 223"/>
          <p:cNvSpPr txBox="1"/>
          <p:nvPr/>
        </p:nvSpPr>
        <p:spPr>
          <a:xfrm>
            <a:off x="455675" y="1045675"/>
            <a:ext cx="8485799" cy="1283399"/>
          </a:xfrm>
          <a:prstGeom prst="rect">
            <a:avLst/>
          </a:prstGeom>
          <a:noFill/>
          <a:ln>
            <a:noFill/>
          </a:ln>
        </p:spPr>
        <p:txBody>
          <a:bodyPr lIns="91425" tIns="91425" rIns="91425" bIns="91425" anchor="t" anchorCtr="0">
            <a:noAutofit/>
          </a:bodyPr>
          <a:lstStyle/>
          <a:p>
            <a:pPr marL="457200" lvl="0" indent="-381000" rtl="0">
              <a:spcBef>
                <a:spcPts val="0"/>
              </a:spcBef>
              <a:buClr>
                <a:srgbClr val="000000"/>
              </a:buClr>
              <a:buSzPct val="100000"/>
              <a:buFont typeface="Times New Roman"/>
              <a:buChar char="●"/>
            </a:pPr>
            <a:r>
              <a:rPr lang="en-US" sz="2400">
                <a:latin typeface="Times New Roman"/>
                <a:ea typeface="Times New Roman"/>
                <a:cs typeface="Times New Roman"/>
                <a:sym typeface="Times New Roman"/>
              </a:rPr>
              <a:t>One-time monies from the state NOT cut </a:t>
            </a:r>
            <a:r>
              <a:rPr lang="en-US">
                <a:latin typeface="Times New Roman"/>
                <a:ea typeface="Times New Roman"/>
                <a:cs typeface="Times New Roman"/>
                <a:sym typeface="Times New Roman"/>
              </a:rPr>
              <a:t>(receive one-time monies again)</a:t>
            </a:r>
          </a:p>
          <a:p>
            <a:pPr marL="457200" lvl="0" indent="-381000" rtl="0">
              <a:spcBef>
                <a:spcPts val="0"/>
              </a:spcBef>
              <a:buClr>
                <a:srgbClr val="000000"/>
              </a:buClr>
              <a:buSzPct val="100000"/>
              <a:buFont typeface="Times New Roman"/>
              <a:buChar char="●"/>
            </a:pPr>
            <a:r>
              <a:rPr lang="en-US" sz="2400">
                <a:latin typeface="Times New Roman"/>
                <a:ea typeface="Times New Roman"/>
                <a:cs typeface="Times New Roman"/>
                <a:sym typeface="Times New Roman"/>
              </a:rPr>
              <a:t>CBJ funds to cap</a:t>
            </a:r>
          </a:p>
          <a:p>
            <a:pPr marL="457200" lvl="0" indent="-381000" rtl="0">
              <a:spcBef>
                <a:spcPts val="0"/>
              </a:spcBef>
              <a:buClr>
                <a:srgbClr val="000000"/>
              </a:buClr>
              <a:buSzPct val="100000"/>
              <a:buFont typeface="Times New Roman"/>
              <a:buChar char="●"/>
            </a:pPr>
            <a:r>
              <a:rPr lang="en-US" sz="2400">
                <a:latin typeface="Times New Roman"/>
                <a:ea typeface="Times New Roman"/>
                <a:cs typeface="Times New Roman"/>
                <a:sym typeface="Times New Roman"/>
              </a:rPr>
              <a:t>CBJ reinstates activities monies cut last year</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graphicFrame>
        <p:nvGraphicFramePr>
          <p:cNvPr id="119" name="Shape 119"/>
          <p:cNvGraphicFramePr/>
          <p:nvPr/>
        </p:nvGraphicFramePr>
        <p:xfrm>
          <a:off x="429195" y="1759245"/>
          <a:ext cx="3000000" cy="3000000"/>
        </p:xfrm>
        <a:graphic>
          <a:graphicData uri="http://schemas.openxmlformats.org/drawingml/2006/table">
            <a:tbl>
              <a:tblPr firstRow="1" firstCol="1" bandRow="1">
                <a:noFill/>
                <a:tableStyleId>{0A72B85A-9036-44D0-991E-93345052233A}</a:tableStyleId>
              </a:tblPr>
              <a:tblGrid>
                <a:gridCol w="1148425"/>
                <a:gridCol w="2502425"/>
                <a:gridCol w="3634450"/>
                <a:gridCol w="1000300"/>
              </a:tblGrid>
              <a:tr h="218000">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Time</a:t>
                      </a:r>
                    </a:p>
                  </a:txBody>
                  <a:tcPr marL="63850" marR="63850" marT="0" marB="0">
                    <a:solidFill>
                      <a:srgbClr val="4A86E8"/>
                    </a:solidFill>
                  </a:tcPr>
                </a:tc>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Event</a:t>
                      </a:r>
                    </a:p>
                  </a:txBody>
                  <a:tcPr marL="63850" marR="63850" marT="0" marB="0">
                    <a:solidFill>
                      <a:srgbClr val="4A86E8"/>
                    </a:solidFill>
                  </a:tcPr>
                </a:tc>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Outcome</a:t>
                      </a:r>
                    </a:p>
                  </a:txBody>
                  <a:tcPr marL="63850" marR="63850" marT="0" marB="0">
                    <a:solidFill>
                      <a:srgbClr val="4A86E8"/>
                    </a:solidFill>
                  </a:tcPr>
                </a:tc>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Facilitator</a:t>
                      </a:r>
                    </a:p>
                  </a:txBody>
                  <a:tcPr marL="63850" marR="63850" marT="0" marB="0">
                    <a:solidFill>
                      <a:srgbClr val="4A86E8"/>
                    </a:solidFill>
                  </a:tcPr>
                </a:tc>
              </a:tr>
              <a:tr h="230000">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6:00-6:05 pm</a:t>
                      </a:r>
                    </a:p>
                  </a:txBody>
                  <a:tcPr marL="63850" marR="63850" marT="0" marB="0">
                    <a:solidFill>
                      <a:srgbClr val="4A86E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Agenda Review</a:t>
                      </a:r>
                    </a:p>
                  </a:txBody>
                  <a:tcPr marL="63850" marR="63850" marT="0" marB="0">
                    <a:solidFill>
                      <a:srgbClr val="C9DAF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Understand and approve outcomes</a:t>
                      </a:r>
                    </a:p>
                  </a:txBody>
                  <a:tcPr marL="63850" marR="63850" marT="0" marB="0">
                    <a:solidFill>
                      <a:srgbClr val="C9DAF8"/>
                    </a:solidFill>
                  </a:tcPr>
                </a:tc>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Mark</a:t>
                      </a:r>
                    </a:p>
                  </a:txBody>
                  <a:tcPr marL="63850" marR="63850" marT="0" marB="0">
                    <a:solidFill>
                      <a:srgbClr val="C9DAF8"/>
                    </a:solidFill>
                  </a:tcPr>
                </a:tc>
              </a:tr>
              <a:tr h="436000">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6:05-6:10 pm</a:t>
                      </a:r>
                    </a:p>
                  </a:txBody>
                  <a:tcPr marL="63850" marR="63850" marT="0" marB="0">
                    <a:solidFill>
                      <a:srgbClr val="4A86E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Review</a:t>
                      </a:r>
                      <a:r>
                        <a:rPr lang="en-US" sz="1700">
                          <a:latin typeface="Times New Roman"/>
                          <a:ea typeface="Times New Roman"/>
                          <a:cs typeface="Times New Roman"/>
                          <a:sym typeface="Times New Roman"/>
                          <a:rtl val="0"/>
                        </a:rPr>
                        <a:t> </a:t>
                      </a:r>
                      <a:r>
                        <a:rPr lang="en-US" sz="1700">
                          <a:latin typeface="Times New Roman"/>
                          <a:ea typeface="Times New Roman"/>
                          <a:cs typeface="Times New Roman"/>
                          <a:sym typeface="Times New Roman"/>
                        </a:rPr>
                        <a:t>B</a:t>
                      </a:r>
                      <a:r>
                        <a:rPr lang="en-US" sz="1700" u="none" strike="noStrike" cap="none" baseline="0">
                          <a:latin typeface="Times New Roman"/>
                          <a:ea typeface="Times New Roman"/>
                          <a:cs typeface="Times New Roman"/>
                          <a:sym typeface="Times New Roman"/>
                          <a:rtl val="0"/>
                        </a:rPr>
                        <a:t>udget </a:t>
                      </a:r>
                      <a:r>
                        <a:rPr lang="en-US" sz="1700">
                          <a:latin typeface="Times New Roman"/>
                          <a:ea typeface="Times New Roman"/>
                          <a:cs typeface="Times New Roman"/>
                          <a:sym typeface="Times New Roman"/>
                          <a:rtl val="0"/>
                        </a:rPr>
                        <a:t>C</a:t>
                      </a:r>
                      <a:r>
                        <a:rPr lang="en-US" sz="1700" u="none" strike="noStrike" cap="none" baseline="0">
                          <a:latin typeface="Times New Roman"/>
                          <a:ea typeface="Times New Roman"/>
                          <a:cs typeface="Times New Roman"/>
                          <a:sym typeface="Times New Roman"/>
                          <a:rtl val="0"/>
                        </a:rPr>
                        <a:t>alendar</a:t>
                      </a:r>
                    </a:p>
                  </a:txBody>
                  <a:tcPr marL="63850" marR="63850" marT="0" marB="0">
                    <a:solidFill>
                      <a:srgbClr val="A4C2F4"/>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Reminder of how we got here, where we are, and where we’re going</a:t>
                      </a:r>
                    </a:p>
                  </a:txBody>
                  <a:tcPr marL="63850" marR="63850" marT="0" marB="0">
                    <a:solidFill>
                      <a:srgbClr val="A4C2F4"/>
                    </a:solidFill>
                  </a:tcPr>
                </a:tc>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Mark</a:t>
                      </a:r>
                    </a:p>
                  </a:txBody>
                  <a:tcPr marL="63850" marR="63850" marT="0" marB="0">
                    <a:solidFill>
                      <a:srgbClr val="A4C2F4"/>
                    </a:solidFill>
                  </a:tcPr>
                </a:tc>
              </a:tr>
              <a:tr h="436000">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6:10-6:20 pm</a:t>
                      </a:r>
                    </a:p>
                  </a:txBody>
                  <a:tcPr marL="63850" marR="63850" marT="0" marB="0">
                    <a:solidFill>
                      <a:srgbClr val="4A86E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Update and </a:t>
                      </a:r>
                      <a:r>
                        <a:rPr lang="en-US" sz="1700">
                          <a:latin typeface="Times New Roman"/>
                          <a:ea typeface="Times New Roman"/>
                          <a:cs typeface="Times New Roman"/>
                          <a:sym typeface="Times New Roman"/>
                          <a:rtl val="0"/>
                        </a:rPr>
                        <a:t>R</a:t>
                      </a:r>
                      <a:r>
                        <a:rPr lang="en-US" sz="1700" u="none" strike="noStrike" cap="none" baseline="0">
                          <a:latin typeface="Times New Roman"/>
                          <a:ea typeface="Times New Roman"/>
                          <a:cs typeface="Times New Roman"/>
                          <a:sym typeface="Times New Roman"/>
                          <a:rtl val="0"/>
                        </a:rPr>
                        <a:t>eview </a:t>
                      </a:r>
                      <a:r>
                        <a:rPr lang="en-US" sz="1700">
                          <a:latin typeface="Times New Roman"/>
                          <a:ea typeface="Times New Roman"/>
                          <a:cs typeface="Times New Roman"/>
                          <a:sym typeface="Times New Roman"/>
                          <a:rtl val="0"/>
                        </a:rPr>
                        <a:t>S</a:t>
                      </a:r>
                      <a:r>
                        <a:rPr lang="en-US" sz="1700" u="none" strike="noStrike" cap="none" baseline="0">
                          <a:latin typeface="Times New Roman"/>
                          <a:ea typeface="Times New Roman"/>
                          <a:cs typeface="Times New Roman"/>
                          <a:sym typeface="Times New Roman"/>
                          <a:rtl val="0"/>
                        </a:rPr>
                        <a:t>uper </a:t>
                      </a:r>
                      <a:r>
                        <a:rPr lang="en-US" sz="1700">
                          <a:latin typeface="Times New Roman"/>
                          <a:ea typeface="Times New Roman"/>
                          <a:cs typeface="Times New Roman"/>
                          <a:sym typeface="Times New Roman"/>
                          <a:rtl val="0"/>
                        </a:rPr>
                        <a:t>S</a:t>
                      </a:r>
                      <a:r>
                        <a:rPr lang="en-US" sz="1700" u="none" strike="noStrike" cap="none" baseline="0">
                          <a:latin typeface="Times New Roman"/>
                          <a:ea typeface="Times New Roman"/>
                          <a:cs typeface="Times New Roman"/>
                          <a:sym typeface="Times New Roman"/>
                          <a:rtl val="0"/>
                        </a:rPr>
                        <a:t>ite </a:t>
                      </a:r>
                      <a:r>
                        <a:rPr lang="en-US" sz="1700">
                          <a:latin typeface="Times New Roman"/>
                          <a:ea typeface="Times New Roman"/>
                          <a:cs typeface="Times New Roman"/>
                          <a:sym typeface="Times New Roman"/>
                          <a:rtl val="0"/>
                        </a:rPr>
                        <a:t>C</a:t>
                      </a:r>
                      <a:r>
                        <a:rPr lang="en-US" sz="1700" u="none" strike="noStrike" cap="none" baseline="0">
                          <a:latin typeface="Times New Roman"/>
                          <a:ea typeface="Times New Roman"/>
                          <a:cs typeface="Times New Roman"/>
                          <a:sym typeface="Times New Roman"/>
                          <a:rtl val="0"/>
                        </a:rPr>
                        <a:t>ouncil meeting</a:t>
                      </a:r>
                    </a:p>
                  </a:txBody>
                  <a:tcPr marL="63850" marR="63850" marT="0" marB="0">
                    <a:solidFill>
                      <a:srgbClr val="C9DAF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Review stakeholder ideas and opinions</a:t>
                      </a:r>
                    </a:p>
                  </a:txBody>
                  <a:tcPr marL="63850" marR="63850" marT="0" marB="0">
                    <a:solidFill>
                      <a:srgbClr val="C9DAF8"/>
                    </a:solidFill>
                  </a:tcPr>
                </a:tc>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Mark</a:t>
                      </a:r>
                    </a:p>
                    <a:p>
                      <a:pPr marL="0" marR="0" lvl="0" indent="0" algn="ctr"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David</a:t>
                      </a:r>
                    </a:p>
                  </a:txBody>
                  <a:tcPr marL="63850" marR="63850" marT="0" marB="0">
                    <a:solidFill>
                      <a:srgbClr val="C9DAF8"/>
                    </a:solidFill>
                  </a:tcPr>
                </a:tc>
              </a:tr>
              <a:tr h="436000">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6:20-6:30 pm</a:t>
                      </a:r>
                    </a:p>
                  </a:txBody>
                  <a:tcPr marL="63850" marR="63850" marT="0" marB="0">
                    <a:solidFill>
                      <a:srgbClr val="4A86E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BOE Indicators of Success</a:t>
                      </a:r>
                    </a:p>
                  </a:txBody>
                  <a:tcPr marL="63850" marR="63850" marT="0" marB="0">
                    <a:solidFill>
                      <a:srgbClr val="A4C2F4"/>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Understand budgeting priorities</a:t>
                      </a:r>
                    </a:p>
                  </a:txBody>
                  <a:tcPr marL="63850" marR="63850" marT="0" marB="0">
                    <a:solidFill>
                      <a:srgbClr val="A4C2F4"/>
                    </a:solidFill>
                  </a:tcPr>
                </a:tc>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Mark</a:t>
                      </a:r>
                    </a:p>
                  </a:txBody>
                  <a:tcPr marL="63850" marR="63850" marT="0" marB="0">
                    <a:solidFill>
                      <a:srgbClr val="A4C2F4"/>
                    </a:solidFill>
                  </a:tcPr>
                </a:tc>
              </a:tr>
              <a:tr h="501275">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6:30-6:40 pm</a:t>
                      </a:r>
                    </a:p>
                  </a:txBody>
                  <a:tcPr marL="63850" marR="63850" marT="0" marB="0">
                    <a:solidFill>
                      <a:srgbClr val="4A86E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FY13, FY14, FY15 </a:t>
                      </a:r>
                      <a:r>
                        <a:rPr lang="en-US" sz="1700">
                          <a:latin typeface="Times New Roman"/>
                          <a:ea typeface="Times New Roman"/>
                          <a:cs typeface="Times New Roman"/>
                          <a:sym typeface="Times New Roman"/>
                          <a:rtl val="0"/>
                        </a:rPr>
                        <a:t>B</a:t>
                      </a:r>
                      <a:r>
                        <a:rPr lang="en-US" sz="1700" u="none" strike="noStrike" cap="none" baseline="0">
                          <a:latin typeface="Times New Roman"/>
                          <a:ea typeface="Times New Roman"/>
                          <a:cs typeface="Times New Roman"/>
                          <a:sym typeface="Times New Roman"/>
                          <a:rtl val="0"/>
                        </a:rPr>
                        <a:t>udget </a:t>
                      </a:r>
                      <a:r>
                        <a:rPr lang="en-US" sz="1700">
                          <a:latin typeface="Times New Roman"/>
                          <a:ea typeface="Times New Roman"/>
                          <a:cs typeface="Times New Roman"/>
                          <a:sym typeface="Times New Roman"/>
                          <a:rtl val="0"/>
                        </a:rPr>
                        <a:t>C</a:t>
                      </a:r>
                      <a:r>
                        <a:rPr lang="en-US" sz="1700" u="none" strike="noStrike" cap="none" baseline="0">
                          <a:latin typeface="Times New Roman"/>
                          <a:ea typeface="Times New Roman"/>
                          <a:cs typeface="Times New Roman"/>
                          <a:sym typeface="Times New Roman"/>
                          <a:rtl val="0"/>
                        </a:rPr>
                        <a:t>hanges</a:t>
                      </a:r>
                    </a:p>
                  </a:txBody>
                  <a:tcPr marL="63850" marR="63850" marT="0" marB="0">
                    <a:solidFill>
                      <a:srgbClr val="C9DAF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Understand prior cuts</a:t>
                      </a:r>
                    </a:p>
                  </a:txBody>
                  <a:tcPr marL="63850" marR="63850" marT="0" marB="0">
                    <a:solidFill>
                      <a:srgbClr val="C9DAF8"/>
                    </a:solidFill>
                  </a:tcPr>
                </a:tc>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David</a:t>
                      </a:r>
                    </a:p>
                  </a:txBody>
                  <a:tcPr marL="63850" marR="63850" marT="0" marB="0">
                    <a:solidFill>
                      <a:srgbClr val="C9DAF8"/>
                    </a:solidFill>
                  </a:tcPr>
                </a:tc>
              </a:tr>
              <a:tr h="653975">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6:40-6:50 pm</a:t>
                      </a:r>
                    </a:p>
                  </a:txBody>
                  <a:tcPr marL="63850" marR="63850" marT="0" marB="0">
                    <a:solidFill>
                      <a:srgbClr val="4A86E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FY16 Budget Parameters</a:t>
                      </a:r>
                    </a:p>
                  </a:txBody>
                  <a:tcPr marL="63850" marR="63850" marT="0" marB="0">
                    <a:solidFill>
                      <a:srgbClr val="A4C2F4"/>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Look at revenue streams and expenditures. Explain the four budget scenarios that </a:t>
                      </a:r>
                      <a:r>
                        <a:rPr lang="en-US" sz="1700">
                          <a:latin typeface="Times New Roman"/>
                          <a:ea typeface="Times New Roman"/>
                          <a:cs typeface="Times New Roman"/>
                          <a:sym typeface="Times New Roman"/>
                          <a:rtl val="0"/>
                        </a:rPr>
                        <a:t>will</a:t>
                      </a:r>
                      <a:r>
                        <a:rPr lang="en-US" sz="1700" u="none" strike="noStrike" cap="none" baseline="0">
                          <a:latin typeface="Times New Roman"/>
                          <a:ea typeface="Times New Roman"/>
                          <a:cs typeface="Times New Roman"/>
                          <a:sym typeface="Times New Roman"/>
                          <a:rtl val="0"/>
                        </a:rPr>
                        <a:t> be presented.</a:t>
                      </a:r>
                    </a:p>
                  </a:txBody>
                  <a:tcPr marL="63850" marR="63850" marT="0" marB="0">
                    <a:solidFill>
                      <a:srgbClr val="A4C2F4"/>
                    </a:solidFill>
                  </a:tcPr>
                </a:tc>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Mark</a:t>
                      </a:r>
                    </a:p>
                    <a:p>
                      <a:pPr marL="0" marR="0" lvl="0" indent="0" algn="ctr"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David</a:t>
                      </a:r>
                    </a:p>
                  </a:txBody>
                  <a:tcPr marL="63850" marR="63850" marT="0" marB="0">
                    <a:solidFill>
                      <a:srgbClr val="A4C2F4"/>
                    </a:solidFill>
                  </a:tcPr>
                </a:tc>
              </a:tr>
              <a:tr h="460075">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6:50-7:50 pm</a:t>
                      </a:r>
                    </a:p>
                  </a:txBody>
                  <a:tcPr marL="63850" marR="63850" marT="0" marB="0">
                    <a:solidFill>
                      <a:srgbClr val="4A86E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Review and </a:t>
                      </a:r>
                      <a:r>
                        <a:rPr lang="en-US" sz="1700">
                          <a:latin typeface="Times New Roman"/>
                          <a:ea typeface="Times New Roman"/>
                          <a:cs typeface="Times New Roman"/>
                          <a:sym typeface="Times New Roman"/>
                          <a:rtl val="0"/>
                        </a:rPr>
                        <a:t>D</a:t>
                      </a:r>
                      <a:r>
                        <a:rPr lang="en-US" sz="1700" u="none" strike="noStrike" cap="none" baseline="0">
                          <a:latin typeface="Times New Roman"/>
                          <a:ea typeface="Times New Roman"/>
                          <a:cs typeface="Times New Roman"/>
                          <a:sym typeface="Times New Roman"/>
                          <a:rtl val="0"/>
                        </a:rPr>
                        <a:t>iscuss </a:t>
                      </a:r>
                      <a:r>
                        <a:rPr lang="en-US" sz="1700">
                          <a:latin typeface="Times New Roman"/>
                          <a:ea typeface="Times New Roman"/>
                          <a:cs typeface="Times New Roman"/>
                          <a:sym typeface="Times New Roman"/>
                          <a:rtl val="0"/>
                        </a:rPr>
                        <a:t>P</a:t>
                      </a:r>
                      <a:r>
                        <a:rPr lang="en-US" sz="1700" u="none" strike="noStrike" cap="none" baseline="0">
                          <a:latin typeface="Times New Roman"/>
                          <a:ea typeface="Times New Roman"/>
                          <a:cs typeface="Times New Roman"/>
                          <a:sym typeface="Times New Roman"/>
                          <a:rtl val="0"/>
                        </a:rPr>
                        <a:t>reliminary </a:t>
                      </a:r>
                      <a:r>
                        <a:rPr lang="en-US" sz="1700">
                          <a:latin typeface="Times New Roman"/>
                          <a:ea typeface="Times New Roman"/>
                          <a:cs typeface="Times New Roman"/>
                          <a:sym typeface="Times New Roman"/>
                          <a:rtl val="0"/>
                        </a:rPr>
                        <a:t>B</a:t>
                      </a:r>
                      <a:r>
                        <a:rPr lang="en-US" sz="1700" u="none" strike="noStrike" cap="none" baseline="0">
                          <a:latin typeface="Times New Roman"/>
                          <a:ea typeface="Times New Roman"/>
                          <a:cs typeface="Times New Roman"/>
                          <a:sym typeface="Times New Roman"/>
                          <a:rtl val="0"/>
                        </a:rPr>
                        <a:t>udget </a:t>
                      </a:r>
                      <a:r>
                        <a:rPr lang="en-US" sz="1700">
                          <a:latin typeface="Times New Roman"/>
                          <a:ea typeface="Times New Roman"/>
                          <a:cs typeface="Times New Roman"/>
                          <a:sym typeface="Times New Roman"/>
                          <a:rtl val="0"/>
                        </a:rPr>
                        <a:t>P</a:t>
                      </a:r>
                      <a:r>
                        <a:rPr lang="en-US" sz="1700" u="none" strike="noStrike" cap="none" baseline="0">
                          <a:latin typeface="Times New Roman"/>
                          <a:ea typeface="Times New Roman"/>
                          <a:cs typeface="Times New Roman"/>
                          <a:sym typeface="Times New Roman"/>
                          <a:rtl val="0"/>
                        </a:rPr>
                        <a:t>roposal</a:t>
                      </a:r>
                    </a:p>
                  </a:txBody>
                  <a:tcPr marL="63850" marR="63850" marT="0" marB="0">
                    <a:solidFill>
                      <a:srgbClr val="C9DAF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Facilitate and record discussion and budget input ideas.</a:t>
                      </a:r>
                    </a:p>
                  </a:txBody>
                  <a:tcPr marL="63850" marR="63850" marT="0" marB="0">
                    <a:solidFill>
                      <a:srgbClr val="C9DAF8"/>
                    </a:solidFill>
                  </a:tcPr>
                </a:tc>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Mark</a:t>
                      </a:r>
                    </a:p>
                    <a:p>
                      <a:pPr marL="0" marR="0" lvl="0" indent="0" algn="ctr"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David</a:t>
                      </a:r>
                    </a:p>
                  </a:txBody>
                  <a:tcPr marL="63850" marR="63850" marT="0" marB="0">
                    <a:solidFill>
                      <a:srgbClr val="C9DAF8"/>
                    </a:solidFill>
                  </a:tcPr>
                </a:tc>
              </a:tr>
              <a:tr h="230000">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7:50-8:00 pm</a:t>
                      </a:r>
                    </a:p>
                  </a:txBody>
                  <a:tcPr marL="63850" marR="63850" marT="0" marB="0">
                    <a:solidFill>
                      <a:srgbClr val="4A86E8"/>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Next </a:t>
                      </a:r>
                      <a:r>
                        <a:rPr lang="en-US" sz="1700">
                          <a:latin typeface="Times New Roman"/>
                          <a:ea typeface="Times New Roman"/>
                          <a:cs typeface="Times New Roman"/>
                          <a:sym typeface="Times New Roman"/>
                          <a:rtl val="0"/>
                        </a:rPr>
                        <a:t>S</a:t>
                      </a:r>
                      <a:r>
                        <a:rPr lang="en-US" sz="1700" u="none" strike="noStrike" cap="none" baseline="0">
                          <a:latin typeface="Times New Roman"/>
                          <a:ea typeface="Times New Roman"/>
                          <a:cs typeface="Times New Roman"/>
                          <a:sym typeface="Times New Roman"/>
                          <a:rtl val="0"/>
                        </a:rPr>
                        <a:t>teps, </a:t>
                      </a:r>
                      <a:r>
                        <a:rPr lang="en-US" sz="1700">
                          <a:latin typeface="Times New Roman"/>
                          <a:ea typeface="Times New Roman"/>
                          <a:cs typeface="Times New Roman"/>
                          <a:sym typeface="Times New Roman"/>
                          <a:rtl val="0"/>
                        </a:rPr>
                        <a:t>N</a:t>
                      </a:r>
                      <a:r>
                        <a:rPr lang="en-US" sz="1700" u="none" strike="noStrike" cap="none" baseline="0">
                          <a:latin typeface="Times New Roman"/>
                          <a:ea typeface="Times New Roman"/>
                          <a:cs typeface="Times New Roman"/>
                          <a:sym typeface="Times New Roman"/>
                          <a:rtl val="0"/>
                        </a:rPr>
                        <a:t>ext </a:t>
                      </a:r>
                      <a:r>
                        <a:rPr lang="en-US" sz="1700">
                          <a:latin typeface="Times New Roman"/>
                          <a:ea typeface="Times New Roman"/>
                          <a:cs typeface="Times New Roman"/>
                          <a:sym typeface="Times New Roman"/>
                          <a:rtl val="0"/>
                        </a:rPr>
                        <a:t>M</a:t>
                      </a:r>
                      <a:r>
                        <a:rPr lang="en-US" sz="1700" u="none" strike="noStrike" cap="none" baseline="0">
                          <a:latin typeface="Times New Roman"/>
                          <a:ea typeface="Times New Roman"/>
                          <a:cs typeface="Times New Roman"/>
                          <a:sym typeface="Times New Roman"/>
                          <a:rtl val="0"/>
                        </a:rPr>
                        <a:t>eetings</a:t>
                      </a:r>
                    </a:p>
                  </a:txBody>
                  <a:tcPr marL="63850" marR="63850" marT="0" marB="0">
                    <a:solidFill>
                      <a:srgbClr val="A4C2F4"/>
                    </a:solidFill>
                  </a:tcPr>
                </a:tc>
                <a:tc>
                  <a:txBody>
                    <a:bodyPr/>
                    <a:lstStyle/>
                    <a:p>
                      <a:pPr marL="0" marR="0" lvl="0" indent="0" algn="l"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Closure</a:t>
                      </a:r>
                    </a:p>
                  </a:txBody>
                  <a:tcPr marL="63850" marR="63850" marT="0" marB="0">
                    <a:solidFill>
                      <a:srgbClr val="A4C2F4"/>
                    </a:solidFill>
                  </a:tcPr>
                </a:tc>
                <a:tc>
                  <a:txBody>
                    <a:bodyPr/>
                    <a:lstStyle/>
                    <a:p>
                      <a:pPr marL="0" marR="0" lvl="0" indent="0" algn="ctr" rtl="0">
                        <a:lnSpc>
                          <a:spcPct val="107000"/>
                        </a:lnSpc>
                        <a:spcBef>
                          <a:spcPts val="0"/>
                        </a:spcBef>
                        <a:spcAft>
                          <a:spcPts val="0"/>
                        </a:spcAft>
                        <a:buClr>
                          <a:srgbClr val="000000"/>
                        </a:buClr>
                        <a:buSzPct val="25000"/>
                        <a:buFont typeface="Times New Roman"/>
                        <a:buNone/>
                      </a:pPr>
                      <a:r>
                        <a:rPr lang="en-US" sz="1700" u="none" strike="noStrike" cap="none" baseline="0">
                          <a:latin typeface="Times New Roman"/>
                          <a:ea typeface="Times New Roman"/>
                          <a:cs typeface="Times New Roman"/>
                          <a:sym typeface="Times New Roman"/>
                          <a:rtl val="0"/>
                        </a:rPr>
                        <a:t>Mark</a:t>
                      </a:r>
                    </a:p>
                  </a:txBody>
                  <a:tcPr marL="63850" marR="63850" marT="0" marB="0">
                    <a:solidFill>
                      <a:srgbClr val="A4C2F4"/>
                    </a:solidFill>
                  </a:tcPr>
                </a:tc>
              </a:tr>
            </a:tbl>
          </a:graphicData>
        </a:graphic>
      </p:graphicFrame>
      <p:sp>
        <p:nvSpPr>
          <p:cNvPr id="120" name="Shape 120"/>
          <p:cNvSpPr txBox="1"/>
          <p:nvPr/>
        </p:nvSpPr>
        <p:spPr>
          <a:xfrm>
            <a:off x="2827175" y="0"/>
            <a:ext cx="3536301" cy="101566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Agenda</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Shape 228"/>
          <p:cNvSpPr txBox="1"/>
          <p:nvPr/>
        </p:nvSpPr>
        <p:spPr>
          <a:xfrm>
            <a:off x="2627762" y="0"/>
            <a:ext cx="4040399" cy="854100"/>
          </a:xfrm>
          <a:prstGeom prst="rect">
            <a:avLst/>
          </a:prstGeom>
          <a:noFill/>
          <a:ln>
            <a:noFill/>
          </a:ln>
        </p:spPr>
        <p:txBody>
          <a:bodyPr lIns="91425" tIns="91425" rIns="91425" bIns="91425" anchor="t" anchorCtr="0">
            <a:noAutofit/>
          </a:bodyPr>
          <a:lstStyle/>
          <a:p>
            <a:pPr lvl="0" rtl="0">
              <a:spcBef>
                <a:spcPts val="0"/>
              </a:spcBef>
              <a:buNone/>
            </a:pPr>
            <a:r>
              <a:rPr lang="en-US" sz="6000">
                <a:solidFill>
                  <a:schemeClr val="lt1"/>
                </a:solidFill>
                <a:latin typeface="Times New Roman"/>
                <a:ea typeface="Times New Roman"/>
                <a:cs typeface="Times New Roman"/>
                <a:sym typeface="Times New Roman"/>
              </a:rPr>
              <a:t>Scenario #2 </a:t>
            </a:r>
          </a:p>
        </p:txBody>
      </p:sp>
      <p:sp>
        <p:nvSpPr>
          <p:cNvPr id="229" name="Shape 229"/>
          <p:cNvSpPr txBox="1"/>
          <p:nvPr/>
        </p:nvSpPr>
        <p:spPr>
          <a:xfrm>
            <a:off x="455675" y="1063450"/>
            <a:ext cx="8485799" cy="960599"/>
          </a:xfrm>
          <a:prstGeom prst="rect">
            <a:avLst/>
          </a:prstGeom>
          <a:noFill/>
          <a:ln>
            <a:noFill/>
          </a:ln>
        </p:spPr>
        <p:txBody>
          <a:bodyPr lIns="91425" tIns="91425" rIns="91425" bIns="91425" anchor="t" anchorCtr="0">
            <a:noAutofit/>
          </a:bodyPr>
          <a:lstStyle/>
          <a:p>
            <a:pPr marL="457200" lvl="0" indent="-355600" rtl="0">
              <a:spcBef>
                <a:spcPts val="0"/>
              </a:spcBef>
              <a:buClr>
                <a:srgbClr val="000000"/>
              </a:buClr>
              <a:buSzPct val="100000"/>
              <a:buFont typeface="Times New Roman"/>
              <a:buChar char="●"/>
            </a:pPr>
            <a:r>
              <a:rPr lang="en-US" sz="2000">
                <a:latin typeface="Times New Roman"/>
                <a:ea typeface="Times New Roman"/>
                <a:cs typeface="Times New Roman"/>
                <a:sym typeface="Times New Roman"/>
              </a:rPr>
              <a:t>One-time monies </a:t>
            </a:r>
            <a:r>
              <a:rPr lang="en-US" sz="2000" b="1">
                <a:latin typeface="Times New Roman"/>
                <a:ea typeface="Times New Roman"/>
                <a:cs typeface="Times New Roman"/>
                <a:sym typeface="Times New Roman"/>
              </a:rPr>
              <a:t>CUT</a:t>
            </a:r>
            <a:r>
              <a:rPr lang="en-US" sz="2000">
                <a:latin typeface="Times New Roman"/>
                <a:ea typeface="Times New Roman"/>
                <a:cs typeface="Times New Roman"/>
                <a:sym typeface="Times New Roman"/>
              </a:rPr>
              <a:t> from the state (also causes $256,000 drop in Cap)</a:t>
            </a:r>
          </a:p>
          <a:p>
            <a:pPr marL="457200" lvl="0" indent="-355600" rtl="0">
              <a:spcBef>
                <a:spcPts val="0"/>
              </a:spcBef>
              <a:buClr>
                <a:srgbClr val="000000"/>
              </a:buClr>
              <a:buSzPct val="100000"/>
              <a:buFont typeface="Times New Roman"/>
              <a:buChar char="●"/>
            </a:pPr>
            <a:r>
              <a:rPr lang="en-US" sz="2000">
                <a:latin typeface="Times New Roman"/>
                <a:ea typeface="Times New Roman"/>
                <a:cs typeface="Times New Roman"/>
                <a:sym typeface="Times New Roman"/>
              </a:rPr>
              <a:t>CBJ funds to Cap</a:t>
            </a:r>
          </a:p>
          <a:p>
            <a:pPr marL="457200" lvl="0" indent="-355600" rtl="0">
              <a:spcBef>
                <a:spcPts val="0"/>
              </a:spcBef>
              <a:buClr>
                <a:srgbClr val="000000"/>
              </a:buClr>
              <a:buSzPct val="100000"/>
              <a:buFont typeface="Times New Roman"/>
              <a:buChar char="●"/>
            </a:pPr>
            <a:r>
              <a:rPr lang="en-US" sz="2000">
                <a:latin typeface="Times New Roman"/>
                <a:ea typeface="Times New Roman"/>
                <a:cs typeface="Times New Roman"/>
                <a:sym typeface="Times New Roman"/>
              </a:rPr>
              <a:t>CBJ returns activities monies cut last year to the budget</a:t>
            </a:r>
          </a:p>
          <a:p>
            <a:pPr lvl="0" rtl="0">
              <a:spcBef>
                <a:spcPts val="0"/>
              </a:spcBef>
              <a:buNone/>
            </a:pPr>
            <a:endParaRPr sz="2400">
              <a:latin typeface="Times New Roman"/>
              <a:ea typeface="Times New Roman"/>
              <a:cs typeface="Times New Roman"/>
              <a:sym typeface="Times New Roman"/>
            </a:endParaRPr>
          </a:p>
        </p:txBody>
      </p:sp>
      <p:sp>
        <p:nvSpPr>
          <p:cNvPr id="230" name="Shape 230"/>
          <p:cNvSpPr txBox="1"/>
          <p:nvPr/>
        </p:nvSpPr>
        <p:spPr>
          <a:xfrm>
            <a:off x="2627775" y="2156662"/>
            <a:ext cx="3717900" cy="263999"/>
          </a:xfrm>
          <a:prstGeom prst="rect">
            <a:avLst/>
          </a:prstGeom>
          <a:noFill/>
          <a:ln>
            <a:noFill/>
          </a:ln>
        </p:spPr>
        <p:txBody>
          <a:bodyPr lIns="91425" tIns="91425" rIns="91425" bIns="91425" anchor="ctr" anchorCtr="0">
            <a:noAutofit/>
          </a:bodyPr>
          <a:lstStyle/>
          <a:p>
            <a:pPr algn="ctr">
              <a:spcBef>
                <a:spcPts val="0"/>
              </a:spcBef>
              <a:buNone/>
            </a:pPr>
            <a:r>
              <a:rPr lang="en-US" sz="3000" b="1" i="1">
                <a:latin typeface="Times New Roman"/>
                <a:ea typeface="Times New Roman"/>
                <a:cs typeface="Times New Roman"/>
                <a:sym typeface="Times New Roman"/>
              </a:rPr>
              <a:t>Scenario 1+</a:t>
            </a:r>
          </a:p>
        </p:txBody>
      </p:sp>
      <p:graphicFrame>
        <p:nvGraphicFramePr>
          <p:cNvPr id="231" name="Shape 231"/>
          <p:cNvGraphicFramePr/>
          <p:nvPr/>
        </p:nvGraphicFramePr>
        <p:xfrm>
          <a:off x="488700" y="2566472"/>
          <a:ext cx="3000000" cy="3000000"/>
        </p:xfrm>
        <a:graphic>
          <a:graphicData uri="http://schemas.openxmlformats.org/drawingml/2006/table">
            <a:tbl>
              <a:tblPr>
                <a:noFill/>
                <a:tableStyleId>{A4F2CE40-5A80-42E9-9E6C-E619ACD509B8}</a:tableStyleId>
              </a:tblPr>
              <a:tblGrid>
                <a:gridCol w="3719550"/>
                <a:gridCol w="716450"/>
                <a:gridCol w="221000"/>
                <a:gridCol w="3607250"/>
              </a:tblGrid>
              <a:tr h="223850">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solidFill>
                            <a:schemeClr val="lt1"/>
                          </a:solidFill>
                          <a:latin typeface="Times New Roman"/>
                          <a:ea typeface="Times New Roman"/>
                          <a:cs typeface="Times New Roman"/>
                          <a:sym typeface="Times New Roman"/>
                        </a:rPr>
                        <a:t>Scenario</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solidFill>
                            <a:schemeClr val="lt1"/>
                          </a:solidFill>
                          <a:latin typeface="Times New Roman"/>
                          <a:ea typeface="Times New Roman"/>
                          <a:cs typeface="Times New Roman"/>
                          <a:sym typeface="Times New Roman"/>
                        </a:rPr>
                        <a:t>2</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latin typeface="Times New Roman"/>
                          <a:ea typeface="Times New Roman"/>
                          <a:cs typeface="Times New Roman"/>
                          <a:sym typeface="Times New Roman"/>
                        </a:rPr>
                        <a:t> </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Font typeface="Arial"/>
                        <a:buNone/>
                      </a:pPr>
                      <a:endParaRPr b="1"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223850">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latin typeface="Times New Roman"/>
                          <a:ea typeface="Times New Roman"/>
                          <a:cs typeface="Times New Roman"/>
                          <a:sym typeface="Times New Roman"/>
                        </a:rPr>
                        <a:t>Expenditures</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Font typeface="Arial"/>
                        <a:buNone/>
                      </a:pPr>
                      <a:endParaRPr b="1"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Font typeface="Arial"/>
                        <a:buNone/>
                      </a:pPr>
                      <a:endParaRPr b="1"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lvl="0" algn="ctr" rtl="0">
                        <a:spcBef>
                          <a:spcPts val="0"/>
                        </a:spcBef>
                        <a:buClr>
                          <a:schemeClr val="dk1"/>
                        </a:buClr>
                        <a:buSzPct val="25000"/>
                        <a:buFont typeface="Arial"/>
                        <a:buNone/>
                      </a:pPr>
                      <a:r>
                        <a:rPr lang="en-US" b="1">
                          <a:latin typeface="Times New Roman"/>
                          <a:ea typeface="Times New Roman"/>
                          <a:cs typeface="Times New Roman"/>
                          <a:sym typeface="Times New Roman"/>
                        </a:rPr>
                        <a:t>Implications</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264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Institute high school activities fee</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TBD</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Estimated revenue: $200,000; Will have to tighten budget as well</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1695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Reduce financial support for high school activities</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293,500</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Reduce the number of activities</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6894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Cut district level budget, second time</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186,600</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HR: $15K; Communications $10K; PD $93K; </a:t>
                      </a:r>
                    </a:p>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Equity Training $17K</a:t>
                      </a:r>
                      <a:r>
                        <a:rPr lang="en-US">
                          <a:latin typeface="Times New Roman"/>
                          <a:ea typeface="Times New Roman"/>
                          <a:cs typeface="Times New Roman"/>
                          <a:sym typeface="Times New Roman"/>
                        </a:rPr>
                        <a:t>; </a:t>
                      </a:r>
                      <a:r>
                        <a:rPr lang="en-US" u="none" strike="noStrike" cap="none" baseline="0">
                          <a:latin typeface="Times New Roman"/>
                          <a:ea typeface="Times New Roman"/>
                          <a:cs typeface="Times New Roman"/>
                          <a:sym typeface="Times New Roman"/>
                        </a:rPr>
                        <a:t>Copier paper $20K; Replacement Curriculum $21K; Sec Math $10K</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47985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Change teacher allocation in Gr 3 - 5 by 1.00</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153,906</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1.00 FTE classroom teacher; plus .50 FTE elementary specialist</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452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Change teacher allocation in Gr 6 - 8 by 1.00</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256,512</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2.50 FTE classroom teachers</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3715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Change teacher allocation in Gr 9 - 12 by 1.00</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266,776</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2.60 FTE classroom teachers</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22385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Reduce school budgets by 10%</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64,216</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22385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Reduce support staff (1.00 FTE)</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66,209</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22385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Eliminate high school intramurals</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29,699</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22385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Eliminate drug testing</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21,375</a:t>
                      </a: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0500" marR="10500" marT="105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bl>
          </a:graphicData>
        </a:graphic>
      </p:graphicFrame>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p:nvPr/>
        </p:nvSpPr>
        <p:spPr>
          <a:xfrm>
            <a:off x="2627762" y="0"/>
            <a:ext cx="4040399" cy="854100"/>
          </a:xfrm>
          <a:prstGeom prst="rect">
            <a:avLst/>
          </a:prstGeom>
          <a:noFill/>
          <a:ln>
            <a:noFill/>
          </a:ln>
        </p:spPr>
        <p:txBody>
          <a:bodyPr lIns="91425" tIns="91425" rIns="91425" bIns="91425" anchor="t" anchorCtr="0">
            <a:noAutofit/>
          </a:bodyPr>
          <a:lstStyle/>
          <a:p>
            <a:pPr lvl="0" rtl="0">
              <a:spcBef>
                <a:spcPts val="0"/>
              </a:spcBef>
              <a:buNone/>
            </a:pPr>
            <a:r>
              <a:rPr lang="en-US" sz="6000">
                <a:solidFill>
                  <a:schemeClr val="lt1"/>
                </a:solidFill>
                <a:latin typeface="Times New Roman"/>
                <a:ea typeface="Times New Roman"/>
                <a:cs typeface="Times New Roman"/>
                <a:sym typeface="Times New Roman"/>
              </a:rPr>
              <a:t>Scenario #3 </a:t>
            </a:r>
          </a:p>
        </p:txBody>
      </p:sp>
      <p:sp>
        <p:nvSpPr>
          <p:cNvPr id="237" name="Shape 237"/>
          <p:cNvSpPr txBox="1"/>
          <p:nvPr/>
        </p:nvSpPr>
        <p:spPr>
          <a:xfrm>
            <a:off x="455675" y="1255800"/>
            <a:ext cx="8485799" cy="900900"/>
          </a:xfrm>
          <a:prstGeom prst="rect">
            <a:avLst/>
          </a:prstGeom>
          <a:noFill/>
          <a:ln>
            <a:noFill/>
          </a:ln>
        </p:spPr>
        <p:txBody>
          <a:bodyPr lIns="91425" tIns="91425" rIns="91425" bIns="91425" anchor="t" anchorCtr="0">
            <a:noAutofit/>
          </a:bodyPr>
          <a:lstStyle/>
          <a:p>
            <a:pPr marL="457200" lvl="0" indent="-381000" rtl="0">
              <a:spcBef>
                <a:spcPts val="0"/>
              </a:spcBef>
              <a:buClr>
                <a:srgbClr val="000000"/>
              </a:buClr>
              <a:buSzPct val="120000"/>
              <a:buFont typeface="Times New Roman"/>
              <a:buChar char="●"/>
            </a:pPr>
            <a:r>
              <a:rPr lang="en-US" sz="2000">
                <a:solidFill>
                  <a:schemeClr val="dk1"/>
                </a:solidFill>
                <a:latin typeface="Times New Roman"/>
                <a:ea typeface="Times New Roman"/>
                <a:cs typeface="Times New Roman"/>
                <a:sym typeface="Times New Roman"/>
              </a:rPr>
              <a:t>One-time monies </a:t>
            </a:r>
            <a:r>
              <a:rPr lang="en-US" sz="2000" b="1">
                <a:solidFill>
                  <a:schemeClr val="dk1"/>
                </a:solidFill>
                <a:latin typeface="Times New Roman"/>
                <a:ea typeface="Times New Roman"/>
                <a:cs typeface="Times New Roman"/>
                <a:sym typeface="Times New Roman"/>
              </a:rPr>
              <a:t>CUT</a:t>
            </a:r>
            <a:r>
              <a:rPr lang="en-US" sz="2000">
                <a:solidFill>
                  <a:schemeClr val="dk1"/>
                </a:solidFill>
                <a:latin typeface="Times New Roman"/>
                <a:ea typeface="Times New Roman"/>
                <a:cs typeface="Times New Roman"/>
                <a:sym typeface="Times New Roman"/>
              </a:rPr>
              <a:t> from the state</a:t>
            </a:r>
          </a:p>
          <a:p>
            <a:pPr marL="457200" lvl="0" indent="-355600" rtl="0">
              <a:spcBef>
                <a:spcPts val="0"/>
              </a:spcBef>
              <a:buClr>
                <a:srgbClr val="000000"/>
              </a:buClr>
              <a:buSzPct val="100000"/>
              <a:buFont typeface="Times New Roman"/>
              <a:buChar char="●"/>
            </a:pPr>
            <a:r>
              <a:rPr lang="en-US" sz="2000">
                <a:solidFill>
                  <a:schemeClr val="dk1"/>
                </a:solidFill>
                <a:latin typeface="Times New Roman"/>
                <a:ea typeface="Times New Roman"/>
                <a:cs typeface="Times New Roman"/>
                <a:sym typeface="Times New Roman"/>
              </a:rPr>
              <a:t>CBJ DOES NOT return activities monies cut last year to the budget</a:t>
            </a:r>
          </a:p>
          <a:p>
            <a:pPr marL="457200" lvl="0" indent="-355600" rtl="0">
              <a:spcBef>
                <a:spcPts val="0"/>
              </a:spcBef>
              <a:buClr>
                <a:srgbClr val="000000"/>
              </a:buClr>
              <a:buSzPct val="100000"/>
              <a:buFont typeface="Times New Roman"/>
              <a:buChar char="●"/>
            </a:pPr>
            <a:r>
              <a:rPr lang="en-US" sz="2000">
                <a:solidFill>
                  <a:schemeClr val="dk1"/>
                </a:solidFill>
                <a:latin typeface="Times New Roman"/>
                <a:ea typeface="Times New Roman"/>
                <a:cs typeface="Times New Roman"/>
                <a:sym typeface="Times New Roman"/>
              </a:rPr>
              <a:t>CBJ funds to cap</a:t>
            </a:r>
          </a:p>
          <a:p>
            <a:pPr lvl="0" rtl="0">
              <a:spcBef>
                <a:spcPts val="0"/>
              </a:spcBef>
              <a:buNone/>
            </a:pPr>
            <a:endParaRPr sz="2400">
              <a:latin typeface="Times New Roman"/>
              <a:ea typeface="Times New Roman"/>
              <a:cs typeface="Times New Roman"/>
              <a:sym typeface="Times New Roman"/>
            </a:endParaRPr>
          </a:p>
        </p:txBody>
      </p:sp>
      <p:sp>
        <p:nvSpPr>
          <p:cNvPr id="238" name="Shape 238"/>
          <p:cNvSpPr txBox="1"/>
          <p:nvPr/>
        </p:nvSpPr>
        <p:spPr>
          <a:xfrm>
            <a:off x="2627775" y="2294374"/>
            <a:ext cx="3717900" cy="443700"/>
          </a:xfrm>
          <a:prstGeom prst="rect">
            <a:avLst/>
          </a:prstGeom>
          <a:noFill/>
          <a:ln>
            <a:noFill/>
          </a:ln>
        </p:spPr>
        <p:txBody>
          <a:bodyPr lIns="91425" tIns="91425" rIns="91425" bIns="91425" anchor="ctr" anchorCtr="0">
            <a:noAutofit/>
          </a:bodyPr>
          <a:lstStyle/>
          <a:p>
            <a:pPr lvl="0" algn="ctr" rtl="0">
              <a:spcBef>
                <a:spcPts val="0"/>
              </a:spcBef>
              <a:buNone/>
            </a:pPr>
            <a:r>
              <a:rPr lang="en-US" sz="3000" b="1" i="1">
                <a:latin typeface="Times New Roman"/>
                <a:ea typeface="Times New Roman"/>
                <a:cs typeface="Times New Roman"/>
                <a:sym typeface="Times New Roman"/>
              </a:rPr>
              <a:t>Scenario 2+</a:t>
            </a:r>
          </a:p>
        </p:txBody>
      </p:sp>
      <p:graphicFrame>
        <p:nvGraphicFramePr>
          <p:cNvPr id="239" name="Shape 239"/>
          <p:cNvGraphicFramePr/>
          <p:nvPr/>
        </p:nvGraphicFramePr>
        <p:xfrm>
          <a:off x="510393" y="2953625"/>
          <a:ext cx="3000000" cy="3000000"/>
        </p:xfrm>
        <a:graphic>
          <a:graphicData uri="http://schemas.openxmlformats.org/drawingml/2006/table">
            <a:tbl>
              <a:tblPr>
                <a:noFill/>
                <a:tableStyleId>{B8A8D592-EC9B-4448-8521-F336E2C10BB0}</a:tableStyleId>
              </a:tblPr>
              <a:tblGrid>
                <a:gridCol w="4280800"/>
                <a:gridCol w="778450"/>
                <a:gridCol w="230700"/>
                <a:gridCol w="2748725"/>
              </a:tblGrid>
              <a:tr h="364150">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solidFill>
                            <a:schemeClr val="lt1"/>
                          </a:solidFill>
                          <a:latin typeface="Times New Roman"/>
                          <a:ea typeface="Times New Roman"/>
                          <a:cs typeface="Times New Roman"/>
                          <a:sym typeface="Times New Roman"/>
                        </a:rPr>
                        <a:t>Scenario</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solidFill>
                            <a:schemeClr val="lt1"/>
                          </a:solidFill>
                          <a:latin typeface="Times New Roman"/>
                          <a:ea typeface="Times New Roman"/>
                          <a:cs typeface="Times New Roman"/>
                          <a:sym typeface="Times New Roman"/>
                        </a:rPr>
                        <a:t>3</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solidFill>
                            <a:schemeClr val="lt1"/>
                          </a:solidFill>
                          <a:latin typeface="Times New Roman"/>
                          <a:ea typeface="Times New Roman"/>
                          <a:cs typeface="Times New Roman"/>
                          <a:sym typeface="Times New Roman"/>
                        </a:rPr>
                        <a:t> </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Font typeface="Arial"/>
                        <a:buNone/>
                      </a:pPr>
                      <a:endParaRPr b="1" i="0" u="none" strike="noStrike" cap="none" baseline="0">
                        <a:solidFill>
                          <a:schemeClr val="lt1"/>
                        </a:solidFill>
                        <a:latin typeface="Times New Roman"/>
                        <a:ea typeface="Times New Roman"/>
                        <a:cs typeface="Times New Roman"/>
                        <a:sym typeface="Times New Roman"/>
                      </a:endParaRP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360400">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latin typeface="Times New Roman"/>
                          <a:ea typeface="Times New Roman"/>
                          <a:cs typeface="Times New Roman"/>
                          <a:sym typeface="Times New Roman"/>
                        </a:rPr>
                        <a:t>Expenditures</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Font typeface="Arial"/>
                        <a:buNone/>
                      </a:pPr>
                      <a:endParaRPr b="1" i="0" u="none" strike="noStrike" cap="none" baseline="0">
                        <a:solidFill>
                          <a:srgbClr val="000000"/>
                        </a:solidFill>
                        <a:latin typeface="Times New Roman"/>
                        <a:ea typeface="Times New Roman"/>
                        <a:cs typeface="Times New Roman"/>
                        <a:sym typeface="Times New Roman"/>
                      </a:endParaRP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Font typeface="Arial"/>
                        <a:buNone/>
                      </a:pPr>
                      <a:endParaRPr b="1" i="0" u="none" strike="noStrike" cap="none" baseline="0">
                        <a:solidFill>
                          <a:srgbClr val="000000"/>
                        </a:solidFill>
                        <a:latin typeface="Times New Roman"/>
                        <a:ea typeface="Times New Roman"/>
                        <a:cs typeface="Times New Roman"/>
                        <a:sym typeface="Times New Roman"/>
                      </a:endParaRP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b="1">
                          <a:solidFill>
                            <a:srgbClr val="000000"/>
                          </a:solidFill>
                          <a:latin typeface="Times New Roman"/>
                          <a:ea typeface="Times New Roman"/>
                          <a:cs typeface="Times New Roman"/>
                          <a:sym typeface="Times New Roman"/>
                        </a:rPr>
                        <a:t>Implications</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604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Cut district level budget, third time</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100,000</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Not figured out yet by cabinet</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818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Reduce financial support for high school activities, again</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200,000</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Fewer activities for next year</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678275">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Eliminate financial support for elem student activities</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30,000</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Cut financial support at $5,000 </a:t>
                      </a:r>
                    </a:p>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each elementary school</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70055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Eliminate middle school activity financial support</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15,000</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No middle school activities</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81800">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Eliminate middle school activity stipends for coaches</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33,501</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u="none" strike="noStrike" cap="none" baseline="0">
                          <a:latin typeface="Times New Roman"/>
                          <a:ea typeface="Times New Roman"/>
                          <a:cs typeface="Times New Roman"/>
                          <a:sym typeface="Times New Roman"/>
                        </a:rPr>
                        <a:t>No middle school activities</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bl>
          </a:graphicData>
        </a:graphic>
      </p:graphicFrame>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p:nvPr/>
        </p:nvSpPr>
        <p:spPr>
          <a:xfrm>
            <a:off x="2627762" y="0"/>
            <a:ext cx="4040399" cy="854100"/>
          </a:xfrm>
          <a:prstGeom prst="rect">
            <a:avLst/>
          </a:prstGeom>
          <a:noFill/>
          <a:ln>
            <a:noFill/>
          </a:ln>
        </p:spPr>
        <p:txBody>
          <a:bodyPr lIns="91425" tIns="91425" rIns="91425" bIns="91425" anchor="t" anchorCtr="0">
            <a:noAutofit/>
          </a:bodyPr>
          <a:lstStyle/>
          <a:p>
            <a:pPr lvl="0" rtl="0">
              <a:spcBef>
                <a:spcPts val="0"/>
              </a:spcBef>
              <a:buNone/>
            </a:pPr>
            <a:r>
              <a:rPr lang="en-US" sz="6000">
                <a:solidFill>
                  <a:schemeClr val="lt1"/>
                </a:solidFill>
                <a:latin typeface="Times New Roman"/>
                <a:ea typeface="Times New Roman"/>
                <a:cs typeface="Times New Roman"/>
                <a:sym typeface="Times New Roman"/>
              </a:rPr>
              <a:t>Scenario #4 </a:t>
            </a:r>
          </a:p>
        </p:txBody>
      </p:sp>
      <p:sp>
        <p:nvSpPr>
          <p:cNvPr id="245" name="Shape 245"/>
          <p:cNvSpPr txBox="1"/>
          <p:nvPr/>
        </p:nvSpPr>
        <p:spPr>
          <a:xfrm>
            <a:off x="405075" y="1766475"/>
            <a:ext cx="8485799" cy="1162800"/>
          </a:xfrm>
          <a:prstGeom prst="rect">
            <a:avLst/>
          </a:prstGeom>
          <a:noFill/>
          <a:ln>
            <a:noFill/>
          </a:ln>
        </p:spPr>
        <p:txBody>
          <a:bodyPr lIns="91425" tIns="91425" rIns="91425" bIns="91425" anchor="t" anchorCtr="0">
            <a:noAutofit/>
          </a:bodyPr>
          <a:lstStyle/>
          <a:p>
            <a:pPr marL="457200" lvl="0" indent="-381000" rtl="0">
              <a:spcBef>
                <a:spcPts val="0"/>
              </a:spcBef>
              <a:buClr>
                <a:srgbClr val="000000"/>
              </a:buClr>
              <a:buSzPct val="120000"/>
              <a:buFont typeface="Times New Roman"/>
              <a:buChar char="●"/>
            </a:pPr>
            <a:r>
              <a:rPr lang="en-US" sz="2000">
                <a:solidFill>
                  <a:schemeClr val="dk1"/>
                </a:solidFill>
                <a:latin typeface="Times New Roman"/>
                <a:ea typeface="Times New Roman"/>
                <a:cs typeface="Times New Roman"/>
                <a:sym typeface="Times New Roman"/>
              </a:rPr>
              <a:t>One-time monies </a:t>
            </a:r>
            <a:r>
              <a:rPr lang="en-US" sz="2000" b="1">
                <a:solidFill>
                  <a:schemeClr val="dk1"/>
                </a:solidFill>
                <a:latin typeface="Times New Roman"/>
                <a:ea typeface="Times New Roman"/>
                <a:cs typeface="Times New Roman"/>
                <a:sym typeface="Times New Roman"/>
              </a:rPr>
              <a:t>CUT</a:t>
            </a:r>
            <a:r>
              <a:rPr lang="en-US" sz="2000">
                <a:solidFill>
                  <a:schemeClr val="dk1"/>
                </a:solidFill>
                <a:latin typeface="Times New Roman"/>
                <a:ea typeface="Times New Roman"/>
                <a:cs typeface="Times New Roman"/>
                <a:sym typeface="Times New Roman"/>
              </a:rPr>
              <a:t> from the state</a:t>
            </a:r>
          </a:p>
          <a:p>
            <a:pPr marL="457200" lvl="0" indent="-381000" rtl="0">
              <a:spcBef>
                <a:spcPts val="0"/>
              </a:spcBef>
              <a:buClr>
                <a:srgbClr val="000000"/>
              </a:buClr>
              <a:buSzPct val="120000"/>
              <a:buFont typeface="Times New Roman"/>
              <a:buChar char="●"/>
            </a:pPr>
            <a:r>
              <a:rPr lang="en-US" sz="2000">
                <a:solidFill>
                  <a:schemeClr val="dk1"/>
                </a:solidFill>
                <a:latin typeface="Times New Roman"/>
                <a:ea typeface="Times New Roman"/>
                <a:cs typeface="Times New Roman"/>
                <a:sym typeface="Times New Roman"/>
              </a:rPr>
              <a:t>CBJ DOES NOT return activities monies cut last year to the budget</a:t>
            </a:r>
          </a:p>
          <a:p>
            <a:pPr marL="457200" lvl="0" indent="-355600" rtl="0">
              <a:spcBef>
                <a:spcPts val="0"/>
              </a:spcBef>
              <a:buClr>
                <a:srgbClr val="000000"/>
              </a:buClr>
              <a:buSzPct val="100000"/>
              <a:buFont typeface="Times New Roman"/>
              <a:buChar char="●"/>
            </a:pPr>
            <a:r>
              <a:rPr lang="en-US" sz="2000">
                <a:solidFill>
                  <a:schemeClr val="dk1"/>
                </a:solidFill>
                <a:latin typeface="Times New Roman"/>
                <a:ea typeface="Times New Roman"/>
                <a:cs typeface="Times New Roman"/>
                <a:sym typeface="Times New Roman"/>
              </a:rPr>
              <a:t>CBJ</a:t>
            </a:r>
            <a:r>
              <a:rPr lang="en-US" sz="2400">
                <a:latin typeface="Times New Roman"/>
                <a:ea typeface="Times New Roman"/>
                <a:cs typeface="Times New Roman"/>
                <a:sym typeface="Times New Roman"/>
              </a:rPr>
              <a:t> </a:t>
            </a:r>
            <a:r>
              <a:rPr lang="en-US" sz="2000">
                <a:latin typeface="Times New Roman"/>
                <a:ea typeface="Times New Roman"/>
                <a:cs typeface="Times New Roman"/>
                <a:sym typeface="Times New Roman"/>
              </a:rPr>
              <a:t>funds $500,000 below cap ($259,000 after loss in Scenario 2)</a:t>
            </a:r>
            <a:br>
              <a:rPr lang="en-US" sz="2000">
                <a:latin typeface="Times New Roman"/>
                <a:ea typeface="Times New Roman"/>
                <a:cs typeface="Times New Roman"/>
                <a:sym typeface="Times New Roman"/>
              </a:rPr>
            </a:br>
            <a:endParaRPr lang="en-US" sz="2000">
              <a:latin typeface="Times New Roman"/>
              <a:ea typeface="Times New Roman"/>
              <a:cs typeface="Times New Roman"/>
              <a:sym typeface="Times New Roman"/>
            </a:endParaRPr>
          </a:p>
          <a:p>
            <a:pPr lvl="0" rtl="0">
              <a:spcBef>
                <a:spcPts val="0"/>
              </a:spcBef>
              <a:buNone/>
            </a:pPr>
            <a:endParaRPr sz="2400">
              <a:latin typeface="Times New Roman"/>
              <a:ea typeface="Times New Roman"/>
              <a:cs typeface="Times New Roman"/>
              <a:sym typeface="Times New Roman"/>
            </a:endParaRPr>
          </a:p>
        </p:txBody>
      </p:sp>
      <p:sp>
        <p:nvSpPr>
          <p:cNvPr id="246" name="Shape 246"/>
          <p:cNvSpPr txBox="1"/>
          <p:nvPr/>
        </p:nvSpPr>
        <p:spPr>
          <a:xfrm>
            <a:off x="2713050" y="3102750"/>
            <a:ext cx="3717900" cy="652500"/>
          </a:xfrm>
          <a:prstGeom prst="rect">
            <a:avLst/>
          </a:prstGeom>
          <a:noFill/>
          <a:ln>
            <a:noFill/>
          </a:ln>
        </p:spPr>
        <p:txBody>
          <a:bodyPr lIns="91425" tIns="91425" rIns="91425" bIns="91425" anchor="ctr" anchorCtr="0">
            <a:noAutofit/>
          </a:bodyPr>
          <a:lstStyle/>
          <a:p>
            <a:pPr lvl="0" algn="ctr" rtl="0">
              <a:spcBef>
                <a:spcPts val="0"/>
              </a:spcBef>
              <a:buNone/>
            </a:pPr>
            <a:r>
              <a:rPr lang="en-US" sz="3000" b="1" i="1">
                <a:latin typeface="Times New Roman"/>
                <a:ea typeface="Times New Roman"/>
                <a:cs typeface="Times New Roman"/>
                <a:sym typeface="Times New Roman"/>
              </a:rPr>
              <a:t>Scenario 3+</a:t>
            </a:r>
          </a:p>
        </p:txBody>
      </p:sp>
      <p:graphicFrame>
        <p:nvGraphicFramePr>
          <p:cNvPr id="247" name="Shape 247"/>
          <p:cNvGraphicFramePr/>
          <p:nvPr/>
        </p:nvGraphicFramePr>
        <p:xfrm>
          <a:off x="664475" y="4049126"/>
          <a:ext cx="3000000" cy="3000000"/>
        </p:xfrm>
        <a:graphic>
          <a:graphicData uri="http://schemas.openxmlformats.org/drawingml/2006/table">
            <a:tbl>
              <a:tblPr>
                <a:noFill/>
                <a:tableStyleId>{2DDB37D2-261D-411F-A9A2-456002C34BD2}</a:tableStyleId>
              </a:tblPr>
              <a:tblGrid>
                <a:gridCol w="3574025"/>
                <a:gridCol w="1078825"/>
                <a:gridCol w="302800"/>
                <a:gridCol w="2859400"/>
              </a:tblGrid>
              <a:tr h="480350">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solidFill>
                            <a:schemeClr val="lt1"/>
                          </a:solidFill>
                          <a:latin typeface="Times New Roman"/>
                          <a:ea typeface="Times New Roman"/>
                          <a:cs typeface="Times New Roman"/>
                          <a:sym typeface="Times New Roman"/>
                        </a:rPr>
                        <a:t>Scenario</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solidFill>
                            <a:schemeClr val="lt1"/>
                          </a:solidFill>
                          <a:latin typeface="Times New Roman"/>
                          <a:ea typeface="Times New Roman"/>
                          <a:cs typeface="Times New Roman"/>
                          <a:sym typeface="Times New Roman"/>
                        </a:rPr>
                        <a:t>3</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solidFill>
                            <a:schemeClr val="lt1"/>
                          </a:solidFill>
                          <a:latin typeface="Times New Roman"/>
                          <a:ea typeface="Times New Roman"/>
                          <a:cs typeface="Times New Roman"/>
                          <a:sym typeface="Times New Roman"/>
                        </a:rPr>
                        <a:t> </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Font typeface="Arial"/>
                        <a:buNone/>
                      </a:pPr>
                      <a:endParaRPr b="1" i="0" u="none" strike="noStrike" cap="none" baseline="0">
                        <a:solidFill>
                          <a:schemeClr val="lt1"/>
                        </a:solidFill>
                        <a:latin typeface="Times New Roman"/>
                        <a:ea typeface="Times New Roman"/>
                        <a:cs typeface="Times New Roman"/>
                        <a:sym typeface="Times New Roman"/>
                      </a:endParaRP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480350">
                <a:tc>
                  <a:txBody>
                    <a:bodyPr/>
                    <a:lstStyle/>
                    <a:p>
                      <a:pPr marL="0" marR="0" lvl="0" indent="0" algn="ctr" rtl="0">
                        <a:lnSpc>
                          <a:spcPct val="100000"/>
                        </a:lnSpc>
                        <a:spcBef>
                          <a:spcPts val="0"/>
                        </a:spcBef>
                        <a:spcAft>
                          <a:spcPts val="0"/>
                        </a:spcAft>
                        <a:buClr>
                          <a:srgbClr val="000000"/>
                        </a:buClr>
                        <a:buSzPct val="25000"/>
                        <a:buFont typeface="Arial"/>
                        <a:buNone/>
                      </a:pPr>
                      <a:r>
                        <a:rPr lang="en-US" b="1" u="none" strike="noStrike" cap="none" baseline="0">
                          <a:latin typeface="Times New Roman"/>
                          <a:ea typeface="Times New Roman"/>
                          <a:cs typeface="Times New Roman"/>
                          <a:sym typeface="Times New Roman"/>
                        </a:rPr>
                        <a:t>Expenditures</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Font typeface="Arial"/>
                        <a:buNone/>
                      </a:pPr>
                      <a:endParaRPr b="1" i="0" u="none" strike="noStrike" cap="none" baseline="0">
                        <a:solidFill>
                          <a:srgbClr val="000000"/>
                        </a:solidFill>
                        <a:latin typeface="Times New Roman"/>
                        <a:ea typeface="Times New Roman"/>
                        <a:cs typeface="Times New Roman"/>
                        <a:sym typeface="Times New Roman"/>
                      </a:endParaRP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Font typeface="Arial"/>
                        <a:buNone/>
                      </a:pPr>
                      <a:endParaRPr b="1" i="0" u="none" strike="noStrike" cap="none" baseline="0">
                        <a:solidFill>
                          <a:srgbClr val="000000"/>
                        </a:solidFill>
                        <a:latin typeface="Times New Roman"/>
                        <a:ea typeface="Times New Roman"/>
                        <a:cs typeface="Times New Roman"/>
                        <a:sym typeface="Times New Roman"/>
                      </a:endParaRP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b="1">
                          <a:solidFill>
                            <a:srgbClr val="000000"/>
                          </a:solidFill>
                          <a:latin typeface="Times New Roman"/>
                          <a:ea typeface="Times New Roman"/>
                          <a:cs typeface="Times New Roman"/>
                          <a:sym typeface="Times New Roman"/>
                        </a:rPr>
                        <a:t>Implications</a:t>
                      </a:r>
                    </a:p>
                  </a:txBody>
                  <a:tcPr marL="12225" marR="12225" marT="122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746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b="0" i="0" u="none" strike="noStrike" cap="none" baseline="0">
                          <a:solidFill>
                            <a:srgbClr val="000000"/>
                          </a:solidFill>
                          <a:latin typeface="Times New Roman"/>
                          <a:ea typeface="Times New Roman"/>
                          <a:cs typeface="Times New Roman"/>
                          <a:sym typeface="Times New Roman"/>
                        </a:rPr>
                        <a:t>Change teacher allocation in Gr K - 2 by 1.00</a:t>
                      </a:r>
                    </a:p>
                  </a:txBody>
                  <a:tcPr marL="9525" marR="9525" marT="95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b="0" i="0" u="none" strike="noStrike" cap="none" baseline="0">
                          <a:solidFill>
                            <a:srgbClr val="000000"/>
                          </a:solidFill>
                          <a:latin typeface="Times New Roman"/>
                          <a:ea typeface="Times New Roman"/>
                          <a:cs typeface="Times New Roman"/>
                          <a:sym typeface="Times New Roman"/>
                        </a:rPr>
                        <a:t>307,818</a:t>
                      </a:r>
                    </a:p>
                  </a:txBody>
                  <a:tcPr marL="9525" marR="9525" marT="95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b="0" i="0" u="none" strike="noStrike" cap="none" baseline="0">
                        <a:solidFill>
                          <a:srgbClr val="000000"/>
                        </a:solidFill>
                        <a:latin typeface="Times New Roman"/>
                        <a:ea typeface="Times New Roman"/>
                        <a:cs typeface="Times New Roman"/>
                        <a:sym typeface="Times New Roman"/>
                      </a:endParaRPr>
                    </a:p>
                  </a:txBody>
                  <a:tcPr marL="9525" marR="9525" marT="95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b="0" i="0" u="none" strike="noStrike" cap="none" baseline="0">
                          <a:solidFill>
                            <a:srgbClr val="000000"/>
                          </a:solidFill>
                          <a:latin typeface="Times New Roman"/>
                          <a:ea typeface="Times New Roman"/>
                          <a:cs typeface="Times New Roman"/>
                          <a:sym typeface="Times New Roman"/>
                        </a:rPr>
                        <a:t>3.00 FTE classroom teachers</a:t>
                      </a:r>
                    </a:p>
                  </a:txBody>
                  <a:tcPr marL="9525" marR="9525" marT="95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bl>
          </a:graphicData>
        </a:graphic>
      </p:graphicFrame>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Shape 252"/>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Budget Scenarios</a:t>
            </a:r>
          </a:p>
        </p:txBody>
      </p:sp>
      <p:graphicFrame>
        <p:nvGraphicFramePr>
          <p:cNvPr id="253" name="Shape 253"/>
          <p:cNvGraphicFramePr/>
          <p:nvPr/>
        </p:nvGraphicFramePr>
        <p:xfrm>
          <a:off x="496445" y="2978702"/>
          <a:ext cx="3000000" cy="3000000"/>
        </p:xfrm>
        <a:graphic>
          <a:graphicData uri="http://schemas.openxmlformats.org/drawingml/2006/table">
            <a:tbl>
              <a:tblPr firstRow="1" bandRow="1">
                <a:noFill/>
                <a:tableStyleId>{A65B4270-0473-4D08-8D1A-5959AFEE8D31}</a:tableStyleId>
              </a:tblPr>
              <a:tblGrid>
                <a:gridCol w="1496800"/>
                <a:gridCol w="1689375"/>
                <a:gridCol w="2141550"/>
                <a:gridCol w="2836575"/>
              </a:tblGrid>
              <a:tr h="1105825">
                <a:tc>
                  <a:txBody>
                    <a:bodyPr/>
                    <a:lstStyle/>
                    <a:p>
                      <a:pPr marL="0" marR="0" lvl="0" indent="0" algn="ct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Scenario</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One-time Funding</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CBJ </a:t>
                      </a:r>
                    </a:p>
                    <a:p>
                      <a:pPr marL="0" marR="0" lvl="0" indent="0" algn="ct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Activities</a:t>
                      </a:r>
                      <a:r>
                        <a:rPr lang="en-US" sz="2400">
                          <a:latin typeface="Times New Roman"/>
                          <a:ea typeface="Times New Roman"/>
                          <a:cs typeface="Times New Roman"/>
                          <a:sym typeface="Times New Roman"/>
                          <a:rtl val="0"/>
                        </a:rPr>
                        <a:t> </a:t>
                      </a:r>
                    </a:p>
                    <a:p>
                      <a:pPr marL="0" marR="0" lvl="0" indent="0" algn="ct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Funding</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CBJ </a:t>
                      </a:r>
                    </a:p>
                    <a:p>
                      <a:pPr marL="0" marR="0" lvl="0" indent="0" algn="ct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Cap Funding</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425875">
                <a:tc>
                  <a:txBody>
                    <a:bodyPr/>
                    <a:lstStyle/>
                    <a:p>
                      <a:pPr marL="0" marR="0" lvl="0" indent="0" algn="l"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Best</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$1.1 million</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a:t>
                      </a:r>
                      <a:r>
                        <a:rPr lang="en-US" sz="2400">
                          <a:latin typeface="Times New Roman"/>
                          <a:ea typeface="Times New Roman"/>
                          <a:cs typeface="Times New Roman"/>
                          <a:sym typeface="Times New Roman"/>
                          <a:rtl val="0"/>
                        </a:rPr>
                        <a:t>3</a:t>
                      </a:r>
                      <a:r>
                        <a:rPr lang="en-US" sz="2400" u="none" strike="noStrike" cap="none" baseline="0">
                          <a:latin typeface="Times New Roman"/>
                          <a:ea typeface="Times New Roman"/>
                          <a:cs typeface="Times New Roman"/>
                          <a:sym typeface="Times New Roman"/>
                          <a:rtl val="0"/>
                        </a:rPr>
                        <a:t>92,000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rtl="0">
                        <a:lnSpc>
                          <a:spcPct val="100000"/>
                        </a:lnSpc>
                        <a:spcBef>
                          <a:spcPts val="0"/>
                        </a:spcBef>
                        <a:spcAft>
                          <a:spcPts val="0"/>
                        </a:spcAft>
                        <a:buClr>
                          <a:srgbClr val="000000"/>
                        </a:buClr>
                        <a:buSzPct val="25000"/>
                        <a:buFont typeface="Arial"/>
                        <a:buNone/>
                      </a:pPr>
                      <a:r>
                        <a:rPr lang="en-US" sz="2400">
                          <a:latin typeface="Times New Roman"/>
                          <a:ea typeface="Times New Roman"/>
                          <a:cs typeface="Times New Roman"/>
                          <a:sym typeface="Times New Roman"/>
                        </a:rPr>
                        <a:t>(Full)          $516,000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25875">
                <a:tc>
                  <a:txBody>
                    <a:bodyPr/>
                    <a:lstStyle/>
                    <a:p>
                      <a:pPr marL="0" marR="0" lvl="0" indent="0" algn="l"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Next Best</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a:t>
                      </a:r>
                      <a:r>
                        <a:rPr lang="en-US" sz="2400">
                          <a:latin typeface="Times New Roman"/>
                          <a:ea typeface="Times New Roman"/>
                          <a:cs typeface="Times New Roman"/>
                          <a:sym typeface="Times New Roman"/>
                          <a:rtl val="0"/>
                        </a:rPr>
                        <a:t>3</a:t>
                      </a:r>
                      <a:r>
                        <a:rPr lang="en-US" sz="2400" u="none" strike="noStrike" cap="none" baseline="0">
                          <a:latin typeface="Times New Roman"/>
                          <a:ea typeface="Times New Roman"/>
                          <a:cs typeface="Times New Roman"/>
                          <a:sym typeface="Times New Roman"/>
                          <a:rtl val="0"/>
                        </a:rPr>
                        <a:t>92,000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sz="2400">
                          <a:latin typeface="Times New Roman"/>
                          <a:ea typeface="Times New Roman"/>
                          <a:cs typeface="Times New Roman"/>
                          <a:sym typeface="Times New Roman"/>
                        </a:rPr>
                        <a:t>(Full)          $260,000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425875">
                <a:tc>
                  <a:txBody>
                    <a:bodyPr/>
                    <a:lstStyle/>
                    <a:p>
                      <a:pPr marL="0" marR="0" lvl="0" indent="0" algn="l"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Third</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sz="2400">
                          <a:latin typeface="Times New Roman"/>
                          <a:ea typeface="Times New Roman"/>
                          <a:cs typeface="Times New Roman"/>
                          <a:sym typeface="Times New Roman"/>
                        </a:rPr>
                        <a:t>(Full)          $260,000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531375">
                <a:tc>
                  <a:txBody>
                    <a:bodyPr/>
                    <a:lstStyle/>
                    <a:p>
                      <a:pPr marL="0" marR="0" lvl="0" indent="0" algn="l"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Worst</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Arial"/>
                        <a:buNone/>
                      </a:pPr>
                      <a:r>
                        <a:rPr lang="en-US" sz="2400" u="none" strike="noStrike" cap="none" baseline="0">
                          <a:latin typeface="Times New Roman"/>
                          <a:ea typeface="Times New Roman"/>
                          <a:cs typeface="Times New Roman"/>
                          <a:sym typeface="Times New Roman"/>
                          <a:rtl val="0"/>
                        </a:rPr>
                        <a:t>0</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Arial"/>
                        <a:buNone/>
                      </a:pPr>
                      <a:r>
                        <a:rPr lang="en-US" sz="2400">
                          <a:latin typeface="Times New Roman"/>
                          <a:ea typeface="Times New Roman"/>
                          <a:cs typeface="Times New Roman"/>
                          <a:sym typeface="Times New Roman"/>
                        </a:rPr>
                        <a:t>(Under)     </a:t>
                      </a:r>
                      <a:r>
                        <a:rPr lang="en-US" sz="2400" u="none" strike="noStrike" cap="none" baseline="0">
                          <a:latin typeface="Times New Roman"/>
                          <a:ea typeface="Times New Roman"/>
                          <a:cs typeface="Times New Roman"/>
                          <a:sym typeface="Times New Roman"/>
                          <a:rtl val="0"/>
                        </a:rPr>
                        <a:t>-$</a:t>
                      </a:r>
                      <a:r>
                        <a:rPr lang="en-US" sz="2400">
                          <a:latin typeface="Times New Roman"/>
                          <a:ea typeface="Times New Roman"/>
                          <a:cs typeface="Times New Roman"/>
                          <a:sym typeface="Times New Roman"/>
                          <a:rtl val="0"/>
                        </a:rPr>
                        <a:t>260</a:t>
                      </a:r>
                      <a:r>
                        <a:rPr lang="en-US" sz="2400" u="none" strike="noStrike" cap="none" baseline="0">
                          <a:latin typeface="Times New Roman"/>
                          <a:ea typeface="Times New Roman"/>
                          <a:cs typeface="Times New Roman"/>
                          <a:sym typeface="Times New Roman"/>
                          <a:rtl val="0"/>
                        </a:rPr>
                        <a:t>,000</a:t>
                      </a:r>
                      <a:r>
                        <a:rPr lang="en-US" sz="2400">
                          <a:latin typeface="Times New Roman"/>
                          <a:ea typeface="Times New Roman"/>
                          <a:cs typeface="Times New Roman"/>
                          <a:sym typeface="Times New Roman"/>
                          <a:rtl val="0"/>
                        </a:rPr>
                        <a:t> </a:t>
                      </a:r>
                    </a:p>
                  </a:txBody>
                  <a:tcPr marL="91450" marR="91450" marT="45725" marB="45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bl>
          </a:graphicData>
        </a:graphic>
      </p:graphicFrame>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Shape 258"/>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Some Assumptions</a:t>
            </a:r>
          </a:p>
        </p:txBody>
      </p:sp>
      <p:sp>
        <p:nvSpPr>
          <p:cNvPr id="259" name="Shape 259"/>
          <p:cNvSpPr txBox="1"/>
          <p:nvPr/>
        </p:nvSpPr>
        <p:spPr>
          <a:xfrm>
            <a:off x="502425" y="2604200"/>
            <a:ext cx="8264699" cy="3835199"/>
          </a:xfrm>
          <a:prstGeom prst="rect">
            <a:avLst/>
          </a:prstGeom>
          <a:noFill/>
          <a:ln>
            <a:noFill/>
          </a:ln>
        </p:spPr>
        <p:txBody>
          <a:bodyPr lIns="91425" tIns="45700" rIns="91425" bIns="45700" anchor="t" anchorCtr="0">
            <a:noAutofit/>
          </a:bodyPr>
          <a:lstStyle/>
          <a:p>
            <a:pPr marL="285750" marR="0" lvl="0" indent="-311150" algn="l" rtl="0">
              <a:lnSpc>
                <a:spcPct val="100000"/>
              </a:lnSpc>
              <a:spcBef>
                <a:spcPts val="0"/>
              </a:spcBef>
              <a:spcAft>
                <a:spcPts val="0"/>
              </a:spcAft>
              <a:buClr>
                <a:schemeClr val="dk1"/>
              </a:buClr>
              <a:buSzPct val="100000"/>
              <a:buFont typeface="Times New Roman"/>
              <a:buChar char="•"/>
            </a:pPr>
            <a:r>
              <a:rPr lang="en-US" sz="2400" b="0" i="0" u="none" strike="noStrike" cap="none" baseline="0">
                <a:solidFill>
                  <a:schemeClr val="dk1"/>
                </a:solidFill>
                <a:latin typeface="Times New Roman"/>
                <a:ea typeface="Times New Roman"/>
                <a:cs typeface="Times New Roman"/>
                <a:sym typeface="Times New Roman"/>
                <a:rtl val="0"/>
              </a:rPr>
              <a:t>Closing an elementary school saves us little, probably &lt;$100,000 when it’s all said and done.</a:t>
            </a:r>
          </a:p>
          <a:p>
            <a:pPr marR="0" lvl="0" algn="l" rtl="0">
              <a:lnSpc>
                <a:spcPct val="100000"/>
              </a:lnSpc>
              <a:spcBef>
                <a:spcPts val="0"/>
              </a:spcBef>
              <a:spcAft>
                <a:spcPts val="0"/>
              </a:spcAft>
              <a:buNone/>
            </a:pPr>
            <a:endParaRPr sz="600">
              <a:solidFill>
                <a:schemeClr val="dk1"/>
              </a:solidFill>
              <a:latin typeface="Times New Roman"/>
              <a:ea typeface="Times New Roman"/>
              <a:cs typeface="Times New Roman"/>
              <a:sym typeface="Times New Roman"/>
            </a:endParaRPr>
          </a:p>
          <a:p>
            <a:pPr marL="285750" marR="0" lvl="0" indent="-311150" algn="l" rtl="0">
              <a:lnSpc>
                <a:spcPct val="100000"/>
              </a:lnSpc>
              <a:spcBef>
                <a:spcPts val="0"/>
              </a:spcBef>
              <a:spcAft>
                <a:spcPts val="0"/>
              </a:spcAft>
              <a:buClr>
                <a:schemeClr val="dk1"/>
              </a:buClr>
              <a:buSzPct val="100000"/>
              <a:buFont typeface="Times New Roman"/>
              <a:buChar char="•"/>
            </a:pPr>
            <a:r>
              <a:rPr lang="en-US" sz="2400" b="0" i="0" u="none" strike="noStrike" cap="none" baseline="0">
                <a:solidFill>
                  <a:schemeClr val="dk1"/>
                </a:solidFill>
                <a:latin typeface="Times New Roman"/>
                <a:ea typeface="Times New Roman"/>
                <a:cs typeface="Times New Roman"/>
                <a:sym typeface="Times New Roman"/>
                <a:rtl val="0"/>
              </a:rPr>
              <a:t>Neither of our high schools have enough square ft. to house all of our students. Closing a high school would likely save no money at all and could potentially COST the district $300,000.</a:t>
            </a:r>
          </a:p>
          <a:p>
            <a:pPr marR="0" lvl="0" algn="l" rtl="0">
              <a:lnSpc>
                <a:spcPct val="100000"/>
              </a:lnSpc>
              <a:spcBef>
                <a:spcPts val="0"/>
              </a:spcBef>
              <a:spcAft>
                <a:spcPts val="0"/>
              </a:spcAft>
              <a:buNone/>
            </a:pPr>
            <a:endParaRPr sz="600">
              <a:solidFill>
                <a:schemeClr val="dk1"/>
              </a:solidFill>
              <a:latin typeface="Times New Roman"/>
              <a:ea typeface="Times New Roman"/>
              <a:cs typeface="Times New Roman"/>
              <a:sym typeface="Times New Roman"/>
            </a:endParaRPr>
          </a:p>
          <a:p>
            <a:pPr marL="285750" marR="0" lvl="0" indent="-311150" algn="l" rtl="0">
              <a:lnSpc>
                <a:spcPct val="100000"/>
              </a:lnSpc>
              <a:spcBef>
                <a:spcPts val="0"/>
              </a:spcBef>
              <a:spcAft>
                <a:spcPts val="0"/>
              </a:spcAft>
              <a:buClr>
                <a:schemeClr val="dk1"/>
              </a:buClr>
              <a:buSzPct val="100000"/>
              <a:buFont typeface="Times New Roman"/>
              <a:buChar char="•"/>
            </a:pPr>
            <a:r>
              <a:rPr lang="en-US" sz="2400" b="0" i="0" u="none" strike="noStrike" cap="none" baseline="0">
                <a:solidFill>
                  <a:schemeClr val="dk1"/>
                </a:solidFill>
                <a:latin typeface="Times New Roman"/>
                <a:ea typeface="Times New Roman"/>
                <a:cs typeface="Times New Roman"/>
                <a:sym typeface="Times New Roman"/>
                <a:rtl val="0"/>
              </a:rPr>
              <a:t>Increasing PTR by 1 student saves</a:t>
            </a:r>
          </a:p>
          <a:p>
            <a:pPr marL="742950" marR="0" lvl="1" indent="-311150" algn="l" rtl="0">
              <a:lnSpc>
                <a:spcPct val="100000"/>
              </a:lnSpc>
              <a:spcBef>
                <a:spcPts val="0"/>
              </a:spcBef>
              <a:spcAft>
                <a:spcPts val="0"/>
              </a:spcAft>
              <a:buClr>
                <a:schemeClr val="dk1"/>
              </a:buClr>
              <a:buSzPct val="100000"/>
              <a:buFont typeface="Times New Roman"/>
              <a:buChar char="•"/>
            </a:pPr>
            <a:r>
              <a:rPr lang="en-US" sz="2400" b="0" i="0" u="none" strike="noStrike" cap="none" baseline="0">
                <a:solidFill>
                  <a:schemeClr val="dk1"/>
                </a:solidFill>
                <a:latin typeface="Times New Roman"/>
                <a:ea typeface="Times New Roman"/>
                <a:cs typeface="Times New Roman"/>
                <a:sym typeface="Times New Roman"/>
                <a:rtl val="0"/>
              </a:rPr>
              <a:t>$30</a:t>
            </a:r>
            <a:r>
              <a:rPr lang="en-US" sz="2400">
                <a:solidFill>
                  <a:schemeClr val="dk1"/>
                </a:solidFill>
                <a:latin typeface="Times New Roman"/>
                <a:ea typeface="Times New Roman"/>
                <a:cs typeface="Times New Roman"/>
                <a:sym typeface="Times New Roman"/>
                <a:rtl val="0"/>
              </a:rPr>
              <a:t>7</a:t>
            </a:r>
            <a:r>
              <a:rPr lang="en-US" sz="2400" b="0" i="0" u="none" strike="noStrike" cap="none" baseline="0">
                <a:solidFill>
                  <a:schemeClr val="dk1"/>
                </a:solidFill>
                <a:latin typeface="Times New Roman"/>
                <a:ea typeface="Times New Roman"/>
                <a:cs typeface="Times New Roman"/>
                <a:sym typeface="Times New Roman"/>
                <a:rtl val="0"/>
              </a:rPr>
              <a:t>,8</a:t>
            </a:r>
            <a:r>
              <a:rPr lang="en-US" sz="2400">
                <a:solidFill>
                  <a:schemeClr val="dk1"/>
                </a:solidFill>
                <a:latin typeface="Times New Roman"/>
                <a:ea typeface="Times New Roman"/>
                <a:cs typeface="Times New Roman"/>
                <a:sym typeface="Times New Roman"/>
                <a:rtl val="0"/>
              </a:rPr>
              <a:t>18  </a:t>
            </a:r>
            <a:r>
              <a:rPr lang="en-US" sz="2400" b="0" i="0" u="none" strike="noStrike" cap="none" baseline="0">
                <a:solidFill>
                  <a:schemeClr val="dk1"/>
                </a:solidFill>
                <a:latin typeface="Times New Roman"/>
                <a:ea typeface="Times New Roman"/>
                <a:cs typeface="Times New Roman"/>
                <a:sym typeface="Times New Roman"/>
                <a:rtl val="0"/>
              </a:rPr>
              <a:t>K-2</a:t>
            </a:r>
          </a:p>
          <a:p>
            <a:pPr marL="742950" marR="0" lvl="1" indent="-311150" algn="l" rtl="0">
              <a:lnSpc>
                <a:spcPct val="100000"/>
              </a:lnSpc>
              <a:spcBef>
                <a:spcPts val="0"/>
              </a:spcBef>
              <a:spcAft>
                <a:spcPts val="0"/>
              </a:spcAft>
              <a:buClr>
                <a:schemeClr val="dk1"/>
              </a:buClr>
              <a:buSzPct val="100000"/>
              <a:buFont typeface="Times New Roman"/>
              <a:buChar char="•"/>
            </a:pPr>
            <a:r>
              <a:rPr lang="en-US" sz="2400" b="0" i="0" u="none" strike="noStrike" cap="none" baseline="0">
                <a:solidFill>
                  <a:schemeClr val="dk1"/>
                </a:solidFill>
                <a:latin typeface="Times New Roman"/>
                <a:ea typeface="Times New Roman"/>
                <a:cs typeface="Times New Roman"/>
                <a:sym typeface="Times New Roman"/>
                <a:rtl val="0"/>
              </a:rPr>
              <a:t>$15</a:t>
            </a:r>
            <a:r>
              <a:rPr lang="en-US" sz="2400">
                <a:solidFill>
                  <a:schemeClr val="dk1"/>
                </a:solidFill>
                <a:latin typeface="Times New Roman"/>
                <a:ea typeface="Times New Roman"/>
                <a:cs typeface="Times New Roman"/>
                <a:sym typeface="Times New Roman"/>
                <a:rtl val="0"/>
              </a:rPr>
              <a:t>3</a:t>
            </a:r>
            <a:r>
              <a:rPr lang="en-US" sz="2400" b="0" i="0" u="none" strike="noStrike" cap="none" baseline="0">
                <a:solidFill>
                  <a:schemeClr val="dk1"/>
                </a:solidFill>
                <a:latin typeface="Times New Roman"/>
                <a:ea typeface="Times New Roman"/>
                <a:cs typeface="Times New Roman"/>
                <a:sym typeface="Times New Roman"/>
                <a:rtl val="0"/>
              </a:rPr>
              <a:t>,90</a:t>
            </a:r>
            <a:r>
              <a:rPr lang="en-US" sz="2400">
                <a:solidFill>
                  <a:schemeClr val="dk1"/>
                </a:solidFill>
                <a:latin typeface="Times New Roman"/>
                <a:ea typeface="Times New Roman"/>
                <a:cs typeface="Times New Roman"/>
                <a:sym typeface="Times New Roman"/>
                <a:rtl val="0"/>
              </a:rPr>
              <a:t>6</a:t>
            </a:r>
            <a:r>
              <a:rPr lang="en-US" sz="2400" b="0" i="0" u="none" strike="noStrike" cap="none" baseline="0">
                <a:solidFill>
                  <a:schemeClr val="dk1"/>
                </a:solidFill>
                <a:latin typeface="Times New Roman"/>
                <a:ea typeface="Times New Roman"/>
                <a:cs typeface="Times New Roman"/>
                <a:sym typeface="Times New Roman"/>
                <a:rtl val="0"/>
              </a:rPr>
              <a:t>  3-5</a:t>
            </a:r>
          </a:p>
          <a:p>
            <a:pPr marL="742950" marR="0" lvl="1" indent="-311150" algn="l" rtl="0">
              <a:lnSpc>
                <a:spcPct val="100000"/>
              </a:lnSpc>
              <a:spcBef>
                <a:spcPts val="0"/>
              </a:spcBef>
              <a:spcAft>
                <a:spcPts val="0"/>
              </a:spcAft>
              <a:buClr>
                <a:schemeClr val="dk1"/>
              </a:buClr>
              <a:buSzPct val="100000"/>
              <a:buFont typeface="Times New Roman"/>
              <a:buChar char="•"/>
            </a:pPr>
            <a:r>
              <a:rPr lang="en-US" sz="2400" b="0" i="0" u="none" strike="noStrike" cap="none" baseline="0">
                <a:solidFill>
                  <a:schemeClr val="dk1"/>
                </a:solidFill>
                <a:latin typeface="Times New Roman"/>
                <a:ea typeface="Times New Roman"/>
                <a:cs typeface="Times New Roman"/>
                <a:sym typeface="Times New Roman"/>
                <a:rtl val="0"/>
              </a:rPr>
              <a:t>$25</a:t>
            </a:r>
            <a:r>
              <a:rPr lang="en-US" sz="2400">
                <a:solidFill>
                  <a:schemeClr val="dk1"/>
                </a:solidFill>
                <a:latin typeface="Times New Roman"/>
                <a:ea typeface="Times New Roman"/>
                <a:cs typeface="Times New Roman"/>
                <a:sym typeface="Times New Roman"/>
                <a:rtl val="0"/>
              </a:rPr>
              <a:t>6</a:t>
            </a:r>
            <a:r>
              <a:rPr lang="en-US" sz="2400" b="0" i="0" u="none" strike="noStrike" cap="none" baseline="0">
                <a:solidFill>
                  <a:schemeClr val="dk1"/>
                </a:solidFill>
                <a:latin typeface="Times New Roman"/>
                <a:ea typeface="Times New Roman"/>
                <a:cs typeface="Times New Roman"/>
                <a:sym typeface="Times New Roman"/>
                <a:rtl val="0"/>
              </a:rPr>
              <a:t>,</a:t>
            </a:r>
            <a:r>
              <a:rPr lang="en-US" sz="2400">
                <a:solidFill>
                  <a:schemeClr val="dk1"/>
                </a:solidFill>
                <a:latin typeface="Times New Roman"/>
                <a:ea typeface="Times New Roman"/>
                <a:cs typeface="Times New Roman"/>
                <a:sym typeface="Times New Roman"/>
                <a:rtl val="0"/>
              </a:rPr>
              <a:t>51</a:t>
            </a:r>
            <a:r>
              <a:rPr lang="en-US" sz="2400" b="0" i="0" u="none" strike="noStrike" cap="none" baseline="0">
                <a:solidFill>
                  <a:schemeClr val="dk1"/>
                </a:solidFill>
                <a:latin typeface="Times New Roman"/>
                <a:ea typeface="Times New Roman"/>
                <a:cs typeface="Times New Roman"/>
                <a:sym typeface="Times New Roman"/>
                <a:rtl val="0"/>
              </a:rPr>
              <a:t>2  6-8</a:t>
            </a:r>
          </a:p>
          <a:p>
            <a:pPr marL="742950" marR="0" lvl="1" indent="-311150" algn="l" rtl="0">
              <a:lnSpc>
                <a:spcPct val="100000"/>
              </a:lnSpc>
              <a:spcBef>
                <a:spcPts val="0"/>
              </a:spcBef>
              <a:spcAft>
                <a:spcPts val="0"/>
              </a:spcAft>
              <a:buClr>
                <a:schemeClr val="dk1"/>
              </a:buClr>
              <a:buSzPct val="100000"/>
              <a:buFont typeface="Times New Roman"/>
              <a:buChar char="•"/>
            </a:pPr>
            <a:r>
              <a:rPr lang="en-US" sz="2400" b="0" i="0" u="none" strike="noStrike" cap="none" baseline="0">
                <a:solidFill>
                  <a:schemeClr val="dk1"/>
                </a:solidFill>
                <a:latin typeface="Times New Roman"/>
                <a:ea typeface="Times New Roman"/>
                <a:cs typeface="Times New Roman"/>
                <a:sym typeface="Times New Roman"/>
                <a:rtl val="0"/>
              </a:rPr>
              <a:t>$26</a:t>
            </a:r>
            <a:r>
              <a:rPr lang="en-US" sz="2400">
                <a:solidFill>
                  <a:schemeClr val="dk1"/>
                </a:solidFill>
                <a:latin typeface="Times New Roman"/>
                <a:ea typeface="Times New Roman"/>
                <a:cs typeface="Times New Roman"/>
                <a:sym typeface="Times New Roman"/>
                <a:rtl val="0"/>
              </a:rPr>
              <a:t>6</a:t>
            </a:r>
            <a:r>
              <a:rPr lang="en-US" sz="2400" b="0" i="0" u="none" strike="noStrike" cap="none" baseline="0">
                <a:solidFill>
                  <a:schemeClr val="dk1"/>
                </a:solidFill>
                <a:latin typeface="Times New Roman"/>
                <a:ea typeface="Times New Roman"/>
                <a:cs typeface="Times New Roman"/>
                <a:sym typeface="Times New Roman"/>
                <a:rtl val="0"/>
              </a:rPr>
              <a:t>,</a:t>
            </a:r>
            <a:r>
              <a:rPr lang="en-US" sz="2400">
                <a:solidFill>
                  <a:schemeClr val="dk1"/>
                </a:solidFill>
                <a:latin typeface="Times New Roman"/>
                <a:ea typeface="Times New Roman"/>
                <a:cs typeface="Times New Roman"/>
                <a:sym typeface="Times New Roman"/>
                <a:rtl val="0"/>
              </a:rPr>
              <a:t>776</a:t>
            </a:r>
            <a:r>
              <a:rPr lang="en-US" sz="2400" b="0" i="0" u="none" strike="noStrike" cap="none" baseline="0">
                <a:solidFill>
                  <a:schemeClr val="dk1"/>
                </a:solidFill>
                <a:latin typeface="Times New Roman"/>
                <a:ea typeface="Times New Roman"/>
                <a:cs typeface="Times New Roman"/>
                <a:sym typeface="Times New Roman"/>
                <a:rtl val="0"/>
              </a:rPr>
              <a:t>  9-12</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Shape 264"/>
          <p:cNvSpPr txBox="1">
            <a:spLocks noGrp="1"/>
          </p:cNvSpPr>
          <p:nvPr>
            <p:ph type="title"/>
          </p:nvPr>
        </p:nvSpPr>
        <p:spPr>
          <a:xfrm>
            <a:off x="333632" y="345139"/>
            <a:ext cx="8353167"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5800" b="0" i="0" u="none" strike="noStrike" cap="none" baseline="0">
                <a:solidFill>
                  <a:schemeClr val="lt1"/>
                </a:solidFill>
                <a:latin typeface="Times New Roman"/>
                <a:ea typeface="Times New Roman"/>
                <a:cs typeface="Times New Roman"/>
                <a:sym typeface="Times New Roman"/>
                <a:rtl val="0"/>
              </a:rPr>
              <a:t>FY 16 Budget Parameters</a:t>
            </a:r>
            <a:br>
              <a:rPr lang="en-US" sz="5800" b="0" i="0" u="none" strike="noStrike" cap="none" baseline="0">
                <a:solidFill>
                  <a:schemeClr val="lt1"/>
                </a:solidFill>
                <a:latin typeface="Times New Roman"/>
                <a:ea typeface="Times New Roman"/>
                <a:cs typeface="Times New Roman"/>
                <a:sym typeface="Times New Roman"/>
                <a:rtl val="0"/>
              </a:rPr>
            </a:br>
            <a:r>
              <a:rPr lang="en-US" sz="5800" b="0" i="0" u="none" strike="noStrike" cap="none" baseline="0">
                <a:solidFill>
                  <a:schemeClr val="lt1"/>
                </a:solidFill>
                <a:latin typeface="Times New Roman"/>
                <a:ea typeface="Times New Roman"/>
                <a:cs typeface="Times New Roman"/>
                <a:sym typeface="Times New Roman"/>
                <a:rtl val="0"/>
              </a:rPr>
              <a:t>- Fixed/Mandatory Costs</a:t>
            </a:r>
          </a:p>
        </p:txBody>
      </p:sp>
      <p:sp>
        <p:nvSpPr>
          <p:cNvPr id="265" name="Shape 265"/>
          <p:cNvSpPr/>
          <p:nvPr/>
        </p:nvSpPr>
        <p:spPr>
          <a:xfrm>
            <a:off x="579118" y="1415533"/>
            <a:ext cx="8228013" cy="369332"/>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Lustria"/>
              <a:buNone/>
            </a:pPr>
            <a:r>
              <a:rPr lang="en-US" sz="1800" b="0" i="0" u="none" strike="noStrike" cap="none" baseline="0">
                <a:solidFill>
                  <a:schemeClr val="dk1"/>
                </a:solidFill>
                <a:latin typeface="Lustria"/>
                <a:ea typeface="Lustria"/>
                <a:cs typeface="Lustria"/>
                <a:sym typeface="Lustria"/>
                <a:rtl val="0"/>
              </a:rPr>
              <a:t> </a:t>
            </a:r>
          </a:p>
        </p:txBody>
      </p:sp>
      <p:graphicFrame>
        <p:nvGraphicFramePr>
          <p:cNvPr id="266" name="Shape 266"/>
          <p:cNvGraphicFramePr/>
          <p:nvPr/>
        </p:nvGraphicFramePr>
        <p:xfrm>
          <a:off x="579116" y="2681415"/>
          <a:ext cx="3000000" cy="3000000"/>
        </p:xfrm>
        <a:graphic>
          <a:graphicData uri="http://schemas.openxmlformats.org/drawingml/2006/table">
            <a:tbl>
              <a:tblPr>
                <a:noFill/>
                <a:tableStyleId>{AA67826C-0630-4F76-B82E-ADC79F43AACA}</a:tableStyleId>
              </a:tblPr>
              <a:tblGrid>
                <a:gridCol w="5647250"/>
                <a:gridCol w="2312525"/>
              </a:tblGrid>
              <a:tr h="530975">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Fixed or Mandatory Costs</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Amount</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5309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Insurance: Property, Liability, etc.</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                    666,621</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5309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Other Personnel Costs</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89,014</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5309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Utilities</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2,019,500</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5309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Allocation to Juneau Community Charter School</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1,394,614</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5309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Special Education Services </a:t>
                      </a:r>
                    </a:p>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(includes school and district-wide)</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14,494,856</a:t>
                      </a:r>
                    </a:p>
                  </a:txBody>
                  <a:tcPr marL="15600" marR="15600" marT="156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5309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b="1" u="none" strike="noStrike" cap="none" baseline="0">
                          <a:latin typeface="Times New Roman"/>
                          <a:ea typeface="Times New Roman"/>
                          <a:cs typeface="Times New Roman"/>
                          <a:sym typeface="Times New Roman"/>
                          <a:rtl val="0"/>
                        </a:rPr>
                        <a:t>Total Fixed or Mandatory Costs</a:t>
                      </a:r>
                    </a:p>
                  </a:txBody>
                  <a:tcPr marL="15600" marR="15600" marT="15600" marB="0" anchor="ctr">
                    <a:lnL w="9525" cap="flat">
                      <a:solidFill>
                        <a:schemeClr val="lt1"/>
                      </a:solidFill>
                      <a:prstDash val="solid"/>
                      <a:round/>
                      <a:headEnd type="none" w="med" len="med"/>
                      <a:tailEnd type="none" w="med" len="med"/>
                    </a:lnL>
                    <a:lnR w="952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9525" cap="flat">
                      <a:solidFill>
                        <a:schemeClr val="lt1"/>
                      </a:solidFill>
                      <a:prstDash val="solid"/>
                      <a:round/>
                      <a:headEnd type="none" w="med" len="med"/>
                      <a:tailEnd type="none" w="med" len="med"/>
                    </a:lnB>
                    <a:solidFill>
                      <a:srgbClr val="4A86E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b="1" u="none" strike="noStrike" cap="none" baseline="0">
                          <a:latin typeface="Times New Roman"/>
                          <a:ea typeface="Times New Roman"/>
                          <a:cs typeface="Times New Roman"/>
                          <a:sym typeface="Times New Roman"/>
                          <a:rtl val="0"/>
                        </a:rPr>
                        <a:t>$               18,664,605</a:t>
                      </a:r>
                    </a:p>
                  </a:txBody>
                  <a:tcPr marL="15600" marR="15600" marT="15600" marB="0" anchor="ctr">
                    <a:lnL w="9525" cap="flat">
                      <a:solidFill>
                        <a:schemeClr val="lt1"/>
                      </a:solidFill>
                      <a:prstDash val="solid"/>
                      <a:round/>
                      <a:headEnd type="none" w="med" len="med"/>
                      <a:tailEnd type="none" w="med" len="med"/>
                    </a:lnL>
                    <a:lnR w="952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9525" cap="flat">
                      <a:solidFill>
                        <a:schemeClr val="lt1"/>
                      </a:solidFill>
                      <a:prstDash val="solid"/>
                      <a:round/>
                      <a:headEnd type="none" w="med" len="med"/>
                      <a:tailEnd type="none" w="med" len="med"/>
                    </a:lnB>
                    <a:solidFill>
                      <a:srgbClr val="4A86E8"/>
                    </a:solidFill>
                  </a:tcPr>
                </a:tc>
              </a:tr>
            </a:tbl>
          </a:graphicData>
        </a:graphic>
      </p:graphicFrame>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Shape 271"/>
          <p:cNvSpPr txBox="1">
            <a:spLocks noGrp="1"/>
          </p:cNvSpPr>
          <p:nvPr>
            <p:ph type="title"/>
          </p:nvPr>
        </p:nvSpPr>
        <p:spPr>
          <a:xfrm>
            <a:off x="1149178" y="98425"/>
            <a:ext cx="7080420" cy="778905"/>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District Programs</a:t>
            </a:r>
          </a:p>
        </p:txBody>
      </p:sp>
      <p:graphicFrame>
        <p:nvGraphicFramePr>
          <p:cNvPr id="272" name="Shape 272"/>
          <p:cNvGraphicFramePr/>
          <p:nvPr/>
        </p:nvGraphicFramePr>
        <p:xfrm>
          <a:off x="473610" y="1593840"/>
          <a:ext cx="3000000" cy="3000000"/>
        </p:xfrm>
        <a:graphic>
          <a:graphicData uri="http://schemas.openxmlformats.org/drawingml/2006/table">
            <a:tbl>
              <a:tblPr>
                <a:noFill/>
                <a:tableStyleId>{D6EC0244-1BB9-4D7C-A525-92B537CDE241}</a:tableStyleId>
              </a:tblPr>
              <a:tblGrid>
                <a:gridCol w="6403400"/>
                <a:gridCol w="1772900"/>
              </a:tblGrid>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HomeBRIDGE</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      219,545</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Montessori Borealis Program</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1,408,566</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Cultural Education Paraeducators</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265,573</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Student Support Services </a:t>
                      </a:r>
                      <a:r>
                        <a:rPr lang="en-US" sz="1800" u="none" strike="noStrike" cap="none" baseline="0">
                          <a:latin typeface="Times New Roman"/>
                          <a:ea typeface="Times New Roman"/>
                          <a:cs typeface="Times New Roman"/>
                          <a:sym typeface="Times New Roman"/>
                          <a:rtl val="0"/>
                        </a:rPr>
                        <a:t>(includes Health Services)</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868,748</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Curriculum Materials</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639,910</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AVID</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103,537</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Other District Enrichment Services Provided to Schools</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204,021</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Professional Development</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171,705</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Instructional Technology</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605,398</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Instructional Services</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1,051,991</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Administration </a:t>
                      </a:r>
                      <a:r>
                        <a:rPr lang="en-US" sz="1800" u="none" strike="noStrike" cap="none" baseline="0">
                          <a:latin typeface="Times New Roman"/>
                          <a:ea typeface="Times New Roman"/>
                          <a:cs typeface="Times New Roman"/>
                          <a:sym typeface="Times New Roman"/>
                          <a:rtl val="0"/>
                        </a:rPr>
                        <a:t>(HR, Finance, Payroll, Supt. Office)</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2,546,122</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Operations and Maintenance</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5,100,935</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Information Technology</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1,676,291</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305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Transfer from Pupil Transportation</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u="none" strike="noStrike" cap="none" baseline="0">
                          <a:latin typeface="Times New Roman"/>
                          <a:ea typeface="Times New Roman"/>
                          <a:cs typeface="Times New Roman"/>
                          <a:sym typeface="Times New Roman"/>
                          <a:rtl val="0"/>
                        </a:rPr>
                        <a:t>(-100,000)</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30575">
                <a:tc>
                  <a:txBody>
                    <a:bodyPr/>
                    <a:lstStyle/>
                    <a:p>
                      <a:pPr marL="0" marR="0" lvl="0" indent="0" algn="l" rtl="0">
                        <a:lnSpc>
                          <a:spcPct val="100000"/>
                        </a:lnSpc>
                        <a:spcBef>
                          <a:spcPts val="0"/>
                        </a:spcBef>
                        <a:spcAft>
                          <a:spcPts val="0"/>
                        </a:spcAft>
                        <a:buClr>
                          <a:schemeClr val="dk1"/>
                        </a:buClr>
                        <a:buSzPct val="25000"/>
                        <a:buFont typeface="Times New Roman"/>
                        <a:buNone/>
                      </a:pPr>
                      <a:r>
                        <a:rPr lang="en-US" sz="2000" b="1" u="none" strike="noStrike" cap="none" baseline="0">
                          <a:solidFill>
                            <a:schemeClr val="dk1"/>
                          </a:solidFill>
                          <a:latin typeface="Times New Roman"/>
                          <a:ea typeface="Times New Roman"/>
                          <a:cs typeface="Times New Roman"/>
                          <a:sym typeface="Times New Roman"/>
                          <a:rtl val="0"/>
                        </a:rPr>
                        <a:t>Total Discretionary Costs</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000" b="1" u="none" strike="noStrike" cap="none" baseline="0">
                          <a:latin typeface="Times New Roman"/>
                          <a:ea typeface="Times New Roman"/>
                          <a:cs typeface="Times New Roman"/>
                          <a:sym typeface="Times New Roman"/>
                          <a:rtl val="0"/>
                        </a:rPr>
                        <a:t>$ </a:t>
                      </a:r>
                      <a:r>
                        <a:rPr lang="en-US" sz="2000" b="1" u="none" strike="noStrike" cap="none" baseline="0">
                          <a:solidFill>
                            <a:schemeClr val="dk1"/>
                          </a:solidFill>
                          <a:latin typeface="Times New Roman"/>
                          <a:ea typeface="Times New Roman"/>
                          <a:cs typeface="Times New Roman"/>
                          <a:sym typeface="Times New Roman"/>
                          <a:rtl val="0"/>
                        </a:rPr>
                        <a:t>14,762,342</a:t>
                      </a:r>
                    </a:p>
                  </a:txBody>
                  <a:tcPr marL="15725" marR="15725" marT="157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bl>
          </a:graphicData>
        </a:graphic>
      </p:graphicFrame>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Shape 277"/>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Elementary Schools</a:t>
            </a:r>
          </a:p>
        </p:txBody>
      </p:sp>
      <p:graphicFrame>
        <p:nvGraphicFramePr>
          <p:cNvPr id="278" name="Shape 278"/>
          <p:cNvGraphicFramePr/>
          <p:nvPr/>
        </p:nvGraphicFramePr>
        <p:xfrm>
          <a:off x="605481" y="2717775"/>
          <a:ext cx="3000000" cy="3000000"/>
        </p:xfrm>
        <a:graphic>
          <a:graphicData uri="http://schemas.openxmlformats.org/drawingml/2006/table">
            <a:tbl>
              <a:tblPr>
                <a:noFill/>
                <a:tableStyleId>{1EC18678-4B4E-4B23-B3D6-F934529C8C1A}</a:tableStyleId>
              </a:tblPr>
              <a:tblGrid>
                <a:gridCol w="4883200"/>
                <a:gridCol w="1827250"/>
                <a:gridCol w="1165225"/>
              </a:tblGrid>
              <a:tr h="373850">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Item</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Budget</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FTE</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3738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Principals</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        896,166</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6.00</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738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Teachers</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10,896,254</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105.50</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738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EL &amp; ELL Teachers</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1,022,492</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9.90</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738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Instructional Coaches</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722,974</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chemeClr val="dk1"/>
                        </a:buClr>
                        <a:buSzPct val="25000"/>
                        <a:buFont typeface="Times New Roman"/>
                        <a:buNone/>
                      </a:pPr>
                      <a:r>
                        <a:rPr lang="en-US" sz="2400" u="none" strike="noStrike" cap="none" baseline="0">
                          <a:solidFill>
                            <a:schemeClr val="dk1"/>
                          </a:solidFill>
                          <a:latin typeface="Times New Roman"/>
                          <a:ea typeface="Times New Roman"/>
                          <a:cs typeface="Times New Roman"/>
                          <a:sym typeface="Times New Roman"/>
                          <a:rtl val="0"/>
                        </a:rPr>
                        <a:t>7.00</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738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Classified Support Staff</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1,646,577</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24.98</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903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School Budgets</a:t>
                      </a:r>
                      <a:r>
                        <a:rPr lang="en-US" sz="1600" b="1" i="0" u="none" strike="noStrike" cap="none" baseline="0">
                          <a:solidFill>
                            <a:srgbClr val="000000"/>
                          </a:solidFill>
                          <a:latin typeface="Times New Roman"/>
                          <a:ea typeface="Times New Roman"/>
                          <a:cs typeface="Times New Roman"/>
                          <a:sym typeface="Times New Roman"/>
                          <a:rtl val="0"/>
                        </a:rPr>
                        <a:t> </a:t>
                      </a:r>
                      <a:r>
                        <a:rPr lang="en-US" sz="2000" u="none" strike="noStrike" cap="none" baseline="0">
                          <a:latin typeface="Times New Roman"/>
                          <a:ea typeface="Times New Roman"/>
                          <a:cs typeface="Times New Roman"/>
                          <a:sym typeface="Times New Roman"/>
                          <a:rtl val="0"/>
                        </a:rPr>
                        <a:t>(allocated at $124/student)</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255,936</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776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Student Activities</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55,992</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738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b="1" u="none" strike="noStrike" cap="none" baseline="0">
                          <a:latin typeface="Times New Roman"/>
                          <a:ea typeface="Times New Roman"/>
                          <a:cs typeface="Times New Roman"/>
                          <a:sym typeface="Times New Roman"/>
                          <a:rtl val="0"/>
                        </a:rPr>
                        <a:t>Totals</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b="1" u="none" strike="noStrike" cap="none" baseline="0">
                          <a:latin typeface="Times New Roman"/>
                          <a:ea typeface="Times New Roman"/>
                          <a:cs typeface="Times New Roman"/>
                          <a:sym typeface="Times New Roman"/>
                          <a:rtl val="0"/>
                        </a:rPr>
                        <a:t>$   15,496,391</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b="1" u="none" strike="noStrike" cap="none" baseline="0">
                          <a:latin typeface="Times New Roman"/>
                          <a:ea typeface="Times New Roman"/>
                          <a:cs typeface="Times New Roman"/>
                          <a:sym typeface="Times New Roman"/>
                          <a:rtl val="0"/>
                        </a:rPr>
                        <a:t>153.38</a:t>
                      </a:r>
                    </a:p>
                  </a:txBody>
                  <a:tcPr marL="17625" marR="17625" marT="176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bl>
          </a:graphicData>
        </a:graphic>
      </p:graphicFrame>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Middle Schools</a:t>
            </a:r>
          </a:p>
        </p:txBody>
      </p:sp>
      <p:graphicFrame>
        <p:nvGraphicFramePr>
          <p:cNvPr id="284" name="Shape 284"/>
          <p:cNvGraphicFramePr/>
          <p:nvPr/>
        </p:nvGraphicFramePr>
        <p:xfrm>
          <a:off x="579116" y="2859996"/>
          <a:ext cx="3000000" cy="3000000"/>
        </p:xfrm>
        <a:graphic>
          <a:graphicData uri="http://schemas.openxmlformats.org/drawingml/2006/table">
            <a:tbl>
              <a:tblPr>
                <a:noFill/>
                <a:tableStyleId>{70C701F8-2F00-412C-8053-E7485C435E2C}</a:tableStyleId>
              </a:tblPr>
              <a:tblGrid>
                <a:gridCol w="4948175"/>
                <a:gridCol w="1764000"/>
                <a:gridCol w="1347700"/>
              </a:tblGrid>
              <a:tr h="403125">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Item</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Budget</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FTE</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4031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Principals</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       581,644</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4.00</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031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Teachers</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5,164,100</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50.00</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4141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EL &amp; ELL Teachers</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392,472</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3.80</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031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Classified Support Staff</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642,548</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9.00</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501875">
                <a:tc>
                  <a:txBody>
                    <a:bodyPr/>
                    <a:lstStyle/>
                    <a:p>
                      <a:pPr marL="0" marR="0" lvl="0" indent="0" algn="l" rtl="0">
                        <a:lnSpc>
                          <a:spcPct val="100000"/>
                        </a:lnSpc>
                        <a:spcBef>
                          <a:spcPts val="0"/>
                        </a:spcBef>
                        <a:spcAft>
                          <a:spcPts val="0"/>
                        </a:spcAft>
                        <a:buClr>
                          <a:schemeClr val="dk1"/>
                        </a:buClr>
                        <a:buSzPct val="25000"/>
                        <a:buFont typeface="Times New Roman"/>
                        <a:buNone/>
                      </a:pPr>
                      <a:r>
                        <a:rPr lang="en-US" sz="2400" u="none" strike="noStrike" cap="none" baseline="0">
                          <a:latin typeface="Times New Roman"/>
                          <a:ea typeface="Times New Roman"/>
                          <a:cs typeface="Times New Roman"/>
                          <a:sym typeface="Times New Roman"/>
                          <a:rtl val="0"/>
                        </a:rPr>
                        <a:t>School Budgets</a:t>
                      </a:r>
                      <a:r>
                        <a:rPr lang="en-US" sz="2000" u="none" strike="noStrike" cap="none" baseline="0">
                          <a:latin typeface="Times New Roman"/>
                          <a:ea typeface="Times New Roman"/>
                          <a:cs typeface="Times New Roman"/>
                          <a:sym typeface="Times New Roman"/>
                          <a:rtl val="0"/>
                        </a:rPr>
                        <a:t> (allocated at $157/student)</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147,423</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031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Student Activities</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48,501</a:t>
                      </a: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7000" marR="17000" marT="1700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4031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b="1" u="none" strike="noStrike" cap="none" baseline="0">
                          <a:latin typeface="Times New Roman"/>
                          <a:ea typeface="Times New Roman"/>
                          <a:cs typeface="Times New Roman"/>
                          <a:sym typeface="Times New Roman"/>
                          <a:rtl val="0"/>
                        </a:rPr>
                        <a:t>Totals</a:t>
                      </a:r>
                    </a:p>
                  </a:txBody>
                  <a:tcPr marL="17000" marR="17000" marT="17000" marB="0" anchor="b">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b="1" u="none" strike="noStrike" cap="none" baseline="0">
                          <a:latin typeface="Times New Roman"/>
                          <a:ea typeface="Times New Roman"/>
                          <a:cs typeface="Times New Roman"/>
                          <a:sym typeface="Times New Roman"/>
                          <a:rtl val="0"/>
                        </a:rPr>
                        <a:t>$    6,976,688</a:t>
                      </a:r>
                    </a:p>
                  </a:txBody>
                  <a:tcPr marL="17000" marR="17000" marT="17000" marB="0" anchor="b">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b="1" u="none" strike="noStrike" cap="none" baseline="0">
                          <a:latin typeface="Times New Roman"/>
                          <a:ea typeface="Times New Roman"/>
                          <a:cs typeface="Times New Roman"/>
                          <a:sym typeface="Times New Roman"/>
                          <a:rtl val="0"/>
                        </a:rPr>
                        <a:t>66.80</a:t>
                      </a:r>
                    </a:p>
                  </a:txBody>
                  <a:tcPr marL="17000" marR="17000" marT="17000" marB="0" anchor="b">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bl>
          </a:graphicData>
        </a:graphic>
      </p:graphicFrame>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Shape 289"/>
          <p:cNvSpPr txBox="1">
            <a:spLocks noGrp="1"/>
          </p:cNvSpPr>
          <p:nvPr>
            <p:ph type="title"/>
          </p:nvPr>
        </p:nvSpPr>
        <p:spPr>
          <a:xfrm>
            <a:off x="397608" y="0"/>
            <a:ext cx="7831990" cy="1062681"/>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High Schools</a:t>
            </a:r>
          </a:p>
        </p:txBody>
      </p:sp>
      <p:graphicFrame>
        <p:nvGraphicFramePr>
          <p:cNvPr id="290" name="Shape 290"/>
          <p:cNvGraphicFramePr/>
          <p:nvPr/>
        </p:nvGraphicFramePr>
        <p:xfrm>
          <a:off x="618858" y="1727742"/>
          <a:ext cx="3000000" cy="3000000"/>
        </p:xfrm>
        <a:graphic>
          <a:graphicData uri="http://schemas.openxmlformats.org/drawingml/2006/table">
            <a:tbl>
              <a:tblPr>
                <a:noFill/>
                <a:tableStyleId>{85D4F110-235D-4A91-8FA8-05E5FCDFC357}</a:tableStyleId>
              </a:tblPr>
              <a:tblGrid>
                <a:gridCol w="5307225"/>
                <a:gridCol w="1715900"/>
                <a:gridCol w="962300"/>
              </a:tblGrid>
              <a:tr h="373825">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Item</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Budget</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FTE</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3738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Principals</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       732,133</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a:latin typeface="Times New Roman"/>
                          <a:ea typeface="Times New Roman"/>
                          <a:cs typeface="Times New Roman"/>
                          <a:sym typeface="Times New Roman"/>
                        </a:rPr>
                        <a:t>5</a:t>
                      </a:r>
                      <a:r>
                        <a:rPr lang="en-US" sz="2400" u="none" strike="noStrike" cap="none" baseline="0">
                          <a:latin typeface="Times New Roman"/>
                          <a:ea typeface="Times New Roman"/>
                          <a:cs typeface="Times New Roman"/>
                          <a:sym typeface="Times New Roman"/>
                          <a:rtl val="0"/>
                        </a:rPr>
                        <a:t>.00</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738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Teachers</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7,665,422</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74.10</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738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EL &amp; ELL Teachers</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247,877</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2.40</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738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Classified Support Staff</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1,032,311</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13.00</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922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School Budgets (allocated at $163/student)</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b="0" i="0" u="none" strike="noStrike" cap="none" baseline="0">
                          <a:solidFill>
                            <a:srgbClr val="000000"/>
                          </a:solidFill>
                          <a:latin typeface="Times New Roman"/>
                          <a:ea typeface="Times New Roman"/>
                          <a:cs typeface="Times New Roman"/>
                          <a:sym typeface="Times New Roman"/>
                          <a:rtl val="0"/>
                        </a:rPr>
                        <a:t>234, 155</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045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Americorp Volunteer for CHOICE</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15,000</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776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College Connection</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5,000</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776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Intramurals</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29,699</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776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Drug Testing</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21,375</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Font typeface="Arial"/>
                        <a:buNone/>
                      </a:pPr>
                      <a:endParaRPr sz="2400" b="0" i="0" u="none" strike="noStrike" cap="none" baseline="0">
                        <a:solidFill>
                          <a:srgbClr val="000000"/>
                        </a:solidFill>
                        <a:latin typeface="Times New Roman"/>
                        <a:ea typeface="Times New Roman"/>
                        <a:cs typeface="Times New Roman"/>
                        <a:sym typeface="Times New Roman"/>
                        <a:rtl val="0"/>
                      </a:endParaRP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3738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Student Activities</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1,076,315</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4.20</a:t>
                      </a:r>
                    </a:p>
                  </a:txBody>
                  <a:tcPr marL="15275" marR="15275" marT="1527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738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b="1" u="none" strike="noStrike" cap="none" baseline="0">
                          <a:latin typeface="Times New Roman"/>
                          <a:ea typeface="Times New Roman"/>
                          <a:cs typeface="Times New Roman"/>
                          <a:sym typeface="Times New Roman"/>
                          <a:rtl val="0"/>
                        </a:rPr>
                        <a:t>Totals</a:t>
                      </a:r>
                    </a:p>
                  </a:txBody>
                  <a:tcPr marL="15275" marR="15275" marT="15275" marB="0" anchor="b">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b="1" u="none" strike="noStrike" cap="none" baseline="0">
                          <a:latin typeface="Times New Roman"/>
                          <a:ea typeface="Times New Roman"/>
                          <a:cs typeface="Times New Roman"/>
                          <a:sym typeface="Times New Roman"/>
                          <a:rtl val="0"/>
                        </a:rPr>
                        <a:t>$  11,059,287</a:t>
                      </a:r>
                    </a:p>
                  </a:txBody>
                  <a:tcPr marL="15275" marR="15275" marT="15275" marB="0" anchor="b">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b="1" u="none" strike="noStrike" cap="none" baseline="0">
                          <a:latin typeface="Times New Roman"/>
                          <a:ea typeface="Times New Roman"/>
                          <a:cs typeface="Times New Roman"/>
                          <a:sym typeface="Times New Roman"/>
                          <a:rtl val="0"/>
                        </a:rPr>
                        <a:t>97.70</a:t>
                      </a:r>
                    </a:p>
                  </a:txBody>
                  <a:tcPr marL="15275" marR="15275" marT="15275" marB="0" anchor="b">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bl>
          </a:graphicData>
        </a:graphic>
      </p:graphicFrame>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Key Outcome</a:t>
            </a:r>
            <a:r>
              <a:rPr lang="en-US" sz="4600" b="0" i="0" u="none" strike="noStrike" cap="none" baseline="0">
                <a:solidFill>
                  <a:schemeClr val="lt1"/>
                </a:solidFill>
                <a:latin typeface="Lustria"/>
                <a:ea typeface="Lustria"/>
                <a:cs typeface="Lustria"/>
                <a:sym typeface="Lustria"/>
                <a:rtl val="0"/>
              </a:rPr>
              <a:t>	</a:t>
            </a:r>
          </a:p>
        </p:txBody>
      </p:sp>
      <p:sp>
        <p:nvSpPr>
          <p:cNvPr id="126" name="Shape 126"/>
          <p:cNvSpPr txBox="1">
            <a:spLocks noGrp="1"/>
          </p:cNvSpPr>
          <p:nvPr>
            <p:ph type="subTitle" idx="1"/>
          </p:nvPr>
        </p:nvSpPr>
        <p:spPr>
          <a:xfrm>
            <a:off x="457200" y="3088888"/>
            <a:ext cx="8229600" cy="2765501"/>
          </a:xfrm>
          <a:prstGeom prst="rect">
            <a:avLst/>
          </a:prstGeom>
          <a:noFill/>
          <a:ln>
            <a:noFill/>
          </a:ln>
        </p:spPr>
        <p:txBody>
          <a:bodyPr lIns="91425" tIns="45700" rIns="91425" bIns="45700" anchor="t" anchorCtr="0">
            <a:noAutofit/>
          </a:bodyPr>
          <a:lstStyle/>
          <a:p>
            <a:pPr marL="342900" marR="0" lvl="0" indent="-342900" algn="just" rtl="0">
              <a:lnSpc>
                <a:spcPct val="100000"/>
              </a:lnSpc>
              <a:spcBef>
                <a:spcPts val="0"/>
              </a:spcBef>
              <a:spcAft>
                <a:spcPts val="0"/>
              </a:spcAft>
              <a:buClr>
                <a:schemeClr val="accent1"/>
              </a:buClr>
              <a:buSzPct val="90000"/>
              <a:buFont typeface="Noto Symbol"/>
              <a:buChar char="•"/>
            </a:pPr>
            <a:r>
              <a:rPr lang="en-US" sz="2400" b="0" i="0" u="none" strike="noStrike" cap="none" baseline="0">
                <a:solidFill>
                  <a:schemeClr val="dk1"/>
                </a:solidFill>
                <a:latin typeface="Times New Roman"/>
                <a:ea typeface="Times New Roman"/>
                <a:cs typeface="Times New Roman"/>
                <a:sym typeface="Times New Roman"/>
                <a:rtl val="0"/>
              </a:rPr>
              <a:t>To present the preliminary budget for FY 16 within the historical context of previous budget cuts and the continued decrease of funding for education as a total percentage of the state and local budget.</a:t>
            </a:r>
          </a:p>
          <a:p>
            <a:pPr marL="342900" marR="0" lvl="0" indent="-228600" algn="l" rtl="0">
              <a:lnSpc>
                <a:spcPct val="100000"/>
              </a:lnSpc>
              <a:spcBef>
                <a:spcPts val="2000"/>
              </a:spcBef>
              <a:spcAft>
                <a:spcPts val="0"/>
              </a:spcAft>
              <a:buClr>
                <a:schemeClr val="accent1"/>
              </a:buClr>
              <a:buFont typeface="Noto Symbol"/>
              <a:buNone/>
            </a:pPr>
            <a:endParaRPr sz="2200" b="0" i="0" u="none" strike="noStrike" cap="none" baseline="0">
              <a:solidFill>
                <a:srgbClr val="595959"/>
              </a:solidFill>
              <a:latin typeface="Lustria"/>
              <a:ea typeface="Lustria"/>
              <a:cs typeface="Lustria"/>
              <a:sym typeface="Lustria"/>
              <a:rtl val="0"/>
            </a:endParaRP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Shape 295"/>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If Cuts are Proportional</a:t>
            </a:r>
          </a:p>
        </p:txBody>
      </p:sp>
      <p:graphicFrame>
        <p:nvGraphicFramePr>
          <p:cNvPr id="296" name="Shape 296"/>
          <p:cNvGraphicFramePr/>
          <p:nvPr/>
        </p:nvGraphicFramePr>
        <p:xfrm>
          <a:off x="457200" y="2953265"/>
          <a:ext cx="3000000" cy="3000000"/>
        </p:xfrm>
        <a:graphic>
          <a:graphicData uri="http://schemas.openxmlformats.org/drawingml/2006/table">
            <a:tbl>
              <a:tblPr>
                <a:noFill/>
                <a:tableStyleId>{F4AC38FA-7348-4739-8B74-1B2E7DBF1E9C}</a:tableStyleId>
              </a:tblPr>
              <a:tblGrid>
                <a:gridCol w="3010100"/>
                <a:gridCol w="1980525"/>
                <a:gridCol w="1660750"/>
                <a:gridCol w="1340950"/>
              </a:tblGrid>
              <a:tr h="630925">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Level</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rgbClr val="C9DAF8"/>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Budget</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rgbClr val="C9DAF8"/>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Proportion</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rgbClr val="C9DAF8"/>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chemeClr val="lt1"/>
                        </a:buClr>
                        <a:buSzPct val="25000"/>
                        <a:buFont typeface="Times New Roman"/>
                        <a:buNone/>
                      </a:pPr>
                      <a:r>
                        <a:rPr lang="en-US" sz="2400" b="1" u="none" strike="noStrike" cap="none" baseline="0">
                          <a:solidFill>
                            <a:schemeClr val="lt1"/>
                          </a:solidFill>
                          <a:latin typeface="Times New Roman"/>
                          <a:ea typeface="Times New Roman"/>
                          <a:cs typeface="Times New Roman"/>
                          <a:sym typeface="Times New Roman"/>
                          <a:rtl val="0"/>
                        </a:rPr>
                        <a:t>Reduce</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rgbClr val="C9DAF8"/>
                      </a:solidFill>
                      <a:prstDash val="solid"/>
                      <a:round/>
                      <a:headEnd type="none" w="med" len="med"/>
                      <a:tailEnd type="none" w="med" len="med"/>
                    </a:lnB>
                    <a:solidFill>
                      <a:srgbClr val="4A86E8"/>
                    </a:solidFill>
                  </a:tcPr>
                </a:tc>
              </a:tr>
              <a:tr h="630925">
                <a:tc>
                  <a:txBody>
                    <a:bodyPr/>
                    <a:lstStyle/>
                    <a:p>
                      <a:pPr marL="0" marR="0" indent="0" algn="l" rtl="0">
                        <a:lnSpc>
                          <a:spcPct val="100000"/>
                        </a:lnSpc>
                        <a:spcBef>
                          <a:spcPts val="0"/>
                        </a:spcBef>
                        <a:spcAft>
                          <a:spcPts val="0"/>
                        </a:spcAft>
                        <a:buNone/>
                      </a:pPr>
                      <a:r>
                        <a:rPr lang="en-US" sz="2400">
                          <a:latin typeface="Times New Roman"/>
                          <a:ea typeface="Times New Roman"/>
                          <a:cs typeface="Times New Roman"/>
                          <a:sym typeface="Times New Roman"/>
                        </a:rPr>
                        <a:t>Elementary Schools</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rgbClr val="C9DAF8"/>
                      </a:solidFill>
                      <a:prstDash val="solid"/>
                      <a:round/>
                      <a:headEnd type="none" w="med" len="med"/>
                      <a:tailEnd type="none" w="med" len="med"/>
                    </a:lnT>
                    <a:lnB w="28575" cap="flat">
                      <a:solidFill>
                        <a:srgbClr val="C9DAF8"/>
                      </a:solidFill>
                      <a:prstDash val="solid"/>
                      <a:round/>
                      <a:headEnd type="none" w="med" len="med"/>
                      <a:tailEnd type="none" w="med" len="med"/>
                    </a:lnB>
                    <a:solidFill>
                      <a:srgbClr val="C9DAF8"/>
                    </a:solidFill>
                  </a:tcPr>
                </a:tc>
                <a:tc>
                  <a:txBody>
                    <a:bodyPr/>
                    <a:lstStyle/>
                    <a:p>
                      <a:pPr marL="0" marR="0" indent="0" algn="r" rtl="0">
                        <a:lnSpc>
                          <a:spcPct val="100000"/>
                        </a:lnSpc>
                        <a:spcBef>
                          <a:spcPts val="0"/>
                        </a:spcBef>
                        <a:spcAft>
                          <a:spcPts val="0"/>
                        </a:spcAft>
                        <a:buNone/>
                      </a:pPr>
                      <a:r>
                        <a:rPr lang="en-US" sz="2400">
                          <a:latin typeface="Times New Roman"/>
                          <a:ea typeface="Times New Roman"/>
                          <a:cs typeface="Times New Roman"/>
                          <a:sym typeface="Times New Roman"/>
                        </a:rPr>
                        <a:t>15,543,746</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rgbClr val="C9DAF8"/>
                      </a:solidFill>
                      <a:prstDash val="solid"/>
                      <a:round/>
                      <a:headEnd type="none" w="med" len="med"/>
                      <a:tailEnd type="none" w="med" len="med"/>
                    </a:lnT>
                    <a:lnB w="28575" cap="flat">
                      <a:solidFill>
                        <a:srgbClr val="C9DAF8"/>
                      </a:solidFill>
                      <a:prstDash val="solid"/>
                      <a:round/>
                      <a:headEnd type="none" w="med" len="med"/>
                      <a:tailEnd type="none" w="med" len="med"/>
                    </a:lnB>
                    <a:solidFill>
                      <a:srgbClr val="C9DAF8"/>
                    </a:solidFill>
                  </a:tcPr>
                </a:tc>
                <a:tc>
                  <a:txBody>
                    <a:bodyPr/>
                    <a:lstStyle/>
                    <a:p>
                      <a:pPr marL="0" marR="0" indent="0" algn="r" rtl="0">
                        <a:lnSpc>
                          <a:spcPct val="100000"/>
                        </a:lnSpc>
                        <a:spcBef>
                          <a:spcPts val="0"/>
                        </a:spcBef>
                        <a:spcAft>
                          <a:spcPts val="0"/>
                        </a:spcAft>
                        <a:buNone/>
                      </a:pPr>
                      <a:r>
                        <a:rPr lang="en-US" sz="2400">
                          <a:latin typeface="Times New Roman"/>
                          <a:ea typeface="Times New Roman"/>
                          <a:cs typeface="Times New Roman"/>
                          <a:sym typeface="Times New Roman"/>
                        </a:rPr>
                        <a:t>32.15%</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rgbClr val="C9DAF8"/>
                      </a:solidFill>
                      <a:prstDash val="solid"/>
                      <a:round/>
                      <a:headEnd type="none" w="med" len="med"/>
                      <a:tailEnd type="none" w="med" len="med"/>
                    </a:lnT>
                    <a:lnB w="28575" cap="flat">
                      <a:solidFill>
                        <a:srgbClr val="C9DAF8"/>
                      </a:solidFill>
                      <a:prstDash val="solid"/>
                      <a:round/>
                      <a:headEnd type="none" w="med" len="med"/>
                      <a:tailEnd type="none" w="med" len="med"/>
                    </a:lnB>
                    <a:solidFill>
                      <a:srgbClr val="C9DAF8"/>
                    </a:solidFill>
                  </a:tcPr>
                </a:tc>
                <a:tc>
                  <a:txBody>
                    <a:bodyPr/>
                    <a:lstStyle/>
                    <a:p>
                      <a:pPr marL="0" marR="0" indent="0" algn="r" rtl="0">
                        <a:lnSpc>
                          <a:spcPct val="100000"/>
                        </a:lnSpc>
                        <a:spcBef>
                          <a:spcPts val="0"/>
                        </a:spcBef>
                        <a:spcAft>
                          <a:spcPts val="0"/>
                        </a:spcAft>
                        <a:buNone/>
                      </a:pPr>
                      <a:r>
                        <a:rPr lang="en-US" sz="2400">
                          <a:latin typeface="Times New Roman"/>
                          <a:ea typeface="Times New Roman"/>
                          <a:cs typeface="Times New Roman"/>
                          <a:sym typeface="Times New Roman"/>
                        </a:rPr>
                        <a:t>716,000</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rgbClr val="C9DAF8"/>
                      </a:solidFill>
                      <a:prstDash val="solid"/>
                      <a:round/>
                      <a:headEnd type="none" w="med" len="med"/>
                      <a:tailEnd type="none" w="med" len="med"/>
                    </a:lnT>
                    <a:lnB w="28575" cap="flat">
                      <a:solidFill>
                        <a:srgbClr val="C9DAF8"/>
                      </a:solidFill>
                      <a:prstDash val="solid"/>
                      <a:round/>
                      <a:headEnd type="none" w="med" len="med"/>
                      <a:tailEnd type="none" w="med" len="med"/>
                    </a:lnB>
                    <a:solidFill>
                      <a:srgbClr val="C9DAF8"/>
                    </a:solidFill>
                  </a:tcPr>
                </a:tc>
              </a:tr>
              <a:tr h="6309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Middle Schools</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rgbClr val="C9DAF8"/>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6,976,688</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rgbClr val="C9DAF8"/>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14.43%</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rgbClr val="C9DAF8"/>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321,000</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rgbClr val="C9DAF8"/>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6309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High Schools</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11,059,287</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22.88%</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509,000</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6309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District</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14,762,342</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30.54%</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r" rtl="0">
                        <a:lnSpc>
                          <a:spcPct val="100000"/>
                        </a:lnSpc>
                        <a:spcBef>
                          <a:spcPts val="0"/>
                        </a:spcBef>
                        <a:spcAft>
                          <a:spcPts val="0"/>
                        </a:spcAft>
                        <a:buClr>
                          <a:srgbClr val="000000"/>
                        </a:buClr>
                        <a:buSzPct val="25000"/>
                        <a:buFont typeface="Times New Roman"/>
                        <a:buNone/>
                      </a:pPr>
                      <a:r>
                        <a:rPr lang="en-US" sz="2400" u="none" strike="noStrike" cap="none" baseline="0">
                          <a:latin typeface="Times New Roman"/>
                          <a:ea typeface="Times New Roman"/>
                          <a:cs typeface="Times New Roman"/>
                          <a:sym typeface="Times New Roman"/>
                          <a:rtl val="0"/>
                        </a:rPr>
                        <a:t>680,000</a:t>
                      </a:r>
                    </a:p>
                  </a:txBody>
                  <a:tcPr marL="17125" marR="17125" marT="17125"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bl>
          </a:graphicData>
        </a:graphic>
      </p:graphicFrame>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Shape 301"/>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In the End</a:t>
            </a:r>
            <a:r>
              <a:rPr lang="en-US" sz="4600" b="0" i="0" u="none" strike="noStrike" cap="none" baseline="0">
                <a:solidFill>
                  <a:schemeClr val="lt1"/>
                </a:solidFill>
                <a:latin typeface="Lustria"/>
                <a:ea typeface="Lustria"/>
                <a:cs typeface="Lustria"/>
                <a:sym typeface="Lustria"/>
                <a:rtl val="0"/>
              </a:rPr>
              <a:t>	</a:t>
            </a:r>
          </a:p>
        </p:txBody>
      </p:sp>
      <p:sp>
        <p:nvSpPr>
          <p:cNvPr id="302" name="Shape 302"/>
          <p:cNvSpPr txBox="1">
            <a:spLocks noGrp="1"/>
          </p:cNvSpPr>
          <p:nvPr>
            <p:ph type="subTitle" idx="1"/>
          </p:nvPr>
        </p:nvSpPr>
        <p:spPr>
          <a:xfrm>
            <a:off x="457200" y="2392199"/>
            <a:ext cx="8229600" cy="3653700"/>
          </a:xfrm>
          <a:prstGeom prst="rect">
            <a:avLst/>
          </a:prstGeom>
          <a:noFill/>
          <a:ln>
            <a:noFill/>
          </a:ln>
        </p:spPr>
        <p:txBody>
          <a:bodyPr lIns="91425" tIns="45700" rIns="91425" bIns="45700" anchor="t" anchorCtr="0">
            <a:noAutofit/>
          </a:bodyPr>
          <a:lstStyle/>
          <a:p>
            <a:pPr marL="342900" marR="0" lvl="0" indent="-342900" algn="just" rtl="0">
              <a:lnSpc>
                <a:spcPct val="100000"/>
              </a:lnSpc>
              <a:spcBef>
                <a:spcPts val="0"/>
              </a:spcBef>
              <a:spcAft>
                <a:spcPts val="0"/>
              </a:spcAft>
              <a:buClr>
                <a:srgbClr val="000000"/>
              </a:buClr>
              <a:buSzPct val="90000"/>
              <a:buFont typeface="Noto Symbol"/>
              <a:buChar char="•"/>
            </a:pPr>
            <a:r>
              <a:rPr lang="en-US" sz="2400" b="0" i="0" u="none" strike="noStrike" cap="none" baseline="0">
                <a:solidFill>
                  <a:schemeClr val="dk1"/>
                </a:solidFill>
                <a:latin typeface="Times New Roman"/>
                <a:ea typeface="Times New Roman"/>
                <a:cs typeface="Times New Roman"/>
                <a:sym typeface="Times New Roman"/>
                <a:rtl val="0"/>
              </a:rPr>
              <a:t>While we support the current instructional strategies that are effectively contributing to the priorities of higher student achievement and graduation rates, nothing in the current budget is off the table.</a:t>
            </a:r>
          </a:p>
          <a:p>
            <a:pPr marL="342900" marR="0" lvl="0" indent="-205740" algn="just" rtl="0">
              <a:lnSpc>
                <a:spcPct val="100000"/>
              </a:lnSpc>
              <a:spcBef>
                <a:spcPts val="0"/>
              </a:spcBef>
              <a:spcAft>
                <a:spcPts val="0"/>
              </a:spcAft>
              <a:buClr>
                <a:schemeClr val="accent1"/>
              </a:buClr>
              <a:buFont typeface="Noto Symbol"/>
              <a:buNone/>
            </a:pPr>
            <a:endParaRPr sz="2400" b="0" i="0" u="none" strike="noStrike" cap="none" baseline="0">
              <a:solidFill>
                <a:schemeClr val="dk1"/>
              </a:solidFill>
              <a:latin typeface="Times New Roman"/>
              <a:ea typeface="Times New Roman"/>
              <a:cs typeface="Times New Roman"/>
              <a:sym typeface="Times New Roman"/>
              <a:rtl val="0"/>
            </a:endParaRPr>
          </a:p>
          <a:p>
            <a:pPr marL="342900" marR="0" lvl="0" indent="-342900" algn="just" rtl="0">
              <a:lnSpc>
                <a:spcPct val="100000"/>
              </a:lnSpc>
              <a:spcBef>
                <a:spcPts val="0"/>
              </a:spcBef>
              <a:spcAft>
                <a:spcPts val="0"/>
              </a:spcAft>
              <a:buClr>
                <a:srgbClr val="000000"/>
              </a:buClr>
              <a:buSzPct val="90000"/>
              <a:buFont typeface="Noto Symbol"/>
              <a:buChar char="•"/>
            </a:pPr>
            <a:r>
              <a:rPr lang="en-US" sz="2400" b="0" i="0" u="none" strike="noStrike" cap="none" baseline="0">
                <a:solidFill>
                  <a:schemeClr val="dk1"/>
                </a:solidFill>
                <a:latin typeface="Times New Roman"/>
                <a:ea typeface="Times New Roman"/>
                <a:cs typeface="Times New Roman"/>
                <a:sym typeface="Times New Roman"/>
                <a:rtl val="0"/>
              </a:rPr>
              <a:t>Our staff understands how serious this is and are watching every dime.  It looks like we might come in under budget this year, which will give us some breathing room for unexpected expenses next year.</a:t>
            </a:r>
          </a:p>
          <a:p>
            <a:pPr marL="342900" marR="0" lvl="0" indent="-228600" algn="l" rtl="0">
              <a:lnSpc>
                <a:spcPct val="100000"/>
              </a:lnSpc>
              <a:spcBef>
                <a:spcPts val="2000"/>
              </a:spcBef>
              <a:spcAft>
                <a:spcPts val="0"/>
              </a:spcAft>
              <a:buClr>
                <a:schemeClr val="accent1"/>
              </a:buClr>
              <a:buFont typeface="Noto Symbol"/>
              <a:buNone/>
            </a:pPr>
            <a:endParaRPr sz="2200" b="0" i="0" u="none" strike="noStrike" cap="none" baseline="0">
              <a:solidFill>
                <a:srgbClr val="595959"/>
              </a:solidFill>
              <a:latin typeface="Lustria"/>
              <a:ea typeface="Lustria"/>
              <a:cs typeface="Lustria"/>
              <a:sym typeface="Lustria"/>
              <a:rtl val="0"/>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A86E8"/>
        </a:solidFill>
        <a:effectLst/>
      </p:bgPr>
    </p:bg>
    <p:spTree>
      <p:nvGrpSpPr>
        <p:cNvPr id="1" name="Shape 130"/>
        <p:cNvGrpSpPr/>
        <p:nvPr/>
      </p:nvGrpSpPr>
      <p:grpSpPr>
        <a:xfrm>
          <a:off x="0" y="0"/>
          <a:ext cx="0" cy="0"/>
          <a:chOff x="0" y="0"/>
          <a:chExt cx="0" cy="0"/>
        </a:xfrm>
      </p:grpSpPr>
      <p:sp>
        <p:nvSpPr>
          <p:cNvPr id="131" name="Shape 131"/>
          <p:cNvSpPr txBox="1">
            <a:spLocks noGrp="1"/>
          </p:cNvSpPr>
          <p:nvPr>
            <p:ph type="ctrTitle"/>
          </p:nvPr>
        </p:nvSpPr>
        <p:spPr>
          <a:xfrm>
            <a:off x="579125" y="241850"/>
            <a:ext cx="7961100" cy="656398"/>
          </a:xfrm>
          <a:prstGeom prst="rect">
            <a:avLst/>
          </a:prstGeom>
          <a:solidFill>
            <a:srgbClr val="4A86E8"/>
          </a:solidFill>
          <a:ln>
            <a:noFill/>
          </a:ln>
        </p:spPr>
        <p:txBody>
          <a:bodyPr lIns="91425" tIns="0" rIns="91425" bIns="0" anchor="b"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4000" b="0" i="0" u="none" strike="noStrike" cap="none" baseline="0">
                <a:solidFill>
                  <a:schemeClr val="lt1"/>
                </a:solidFill>
                <a:latin typeface="Times New Roman"/>
                <a:ea typeface="Times New Roman"/>
                <a:cs typeface="Times New Roman"/>
                <a:sym typeface="Times New Roman"/>
                <a:rtl val="0"/>
              </a:rPr>
              <a:t>Budget Calendar:  October-January</a:t>
            </a:r>
          </a:p>
        </p:txBody>
      </p:sp>
      <p:graphicFrame>
        <p:nvGraphicFramePr>
          <p:cNvPr id="132" name="Shape 132"/>
          <p:cNvGraphicFramePr/>
          <p:nvPr/>
        </p:nvGraphicFramePr>
        <p:xfrm>
          <a:off x="358422" y="1128008"/>
          <a:ext cx="3000000" cy="3000000"/>
        </p:xfrm>
        <a:graphic>
          <a:graphicData uri="http://schemas.openxmlformats.org/drawingml/2006/table">
            <a:tbl>
              <a:tblPr firstRow="1" firstCol="1" lastRow="1" lastCol="1" bandRow="1" bandCol="1">
                <a:noFill/>
                <a:tableStyleId>{CEFBA0AC-76E5-419B-ADAA-673DF77FFEC4}</a:tableStyleId>
              </a:tblPr>
              <a:tblGrid>
                <a:gridCol w="1793450"/>
                <a:gridCol w="5170425"/>
                <a:gridCol w="1454675"/>
              </a:tblGrid>
              <a:tr h="282550">
                <a:tc>
                  <a:txBody>
                    <a:bodyPr/>
                    <a:lstStyle/>
                    <a:p>
                      <a:pPr marL="0" marR="0" lvl="0" indent="0" algn="l" rtl="0">
                        <a:lnSpc>
                          <a:spcPct val="100000"/>
                        </a:lnSpc>
                        <a:spcBef>
                          <a:spcPts val="0"/>
                        </a:spcBef>
                        <a:spcAft>
                          <a:spcPts val="0"/>
                        </a:spcAft>
                        <a:buClr>
                          <a:srgbClr val="000000"/>
                        </a:buClr>
                        <a:buFont typeface="Arial"/>
                        <a:buNone/>
                      </a:pPr>
                      <a:endParaRPr sz="1000" u="none" strike="noStrike" cap="none" baseline="0">
                        <a:latin typeface="Times New Roman"/>
                        <a:ea typeface="Times New Roman"/>
                        <a:cs typeface="Times New Roman"/>
                        <a:sym typeface="Times New Roman"/>
                        <a:rtl val="0"/>
                      </a:endParaRPr>
                    </a:p>
                  </a:txBody>
                  <a:tcPr marL="68575" marR="68575" marT="0" marB="0">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800" u="none" strike="noStrike" cap="none" baseline="0">
                          <a:latin typeface="Times New Roman"/>
                          <a:ea typeface="Times New Roman"/>
                          <a:cs typeface="Times New Roman"/>
                          <a:sym typeface="Times New Roman"/>
                          <a:rtl val="0"/>
                        </a:rPr>
                        <a:t>What</a:t>
                      </a:r>
                    </a:p>
                  </a:txBody>
                  <a:tcPr marL="68575" marR="68575" marT="0" marB="0">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800" u="none" strike="noStrike" cap="none" baseline="0">
                          <a:latin typeface="Times New Roman"/>
                          <a:ea typeface="Times New Roman"/>
                          <a:cs typeface="Times New Roman"/>
                          <a:sym typeface="Times New Roman"/>
                          <a:rtl val="0"/>
                        </a:rPr>
                        <a:t>Who/Lead</a:t>
                      </a:r>
                    </a:p>
                  </a:txBody>
                  <a:tcPr marL="68575" marR="68575" marT="0" marB="0">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4884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October 21</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School Board Workshop – Discuss Budget Development Schedule</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Mark Miller</a:t>
                      </a:r>
                    </a:p>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David Means</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592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November 18</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School Board Meeting – Adopt Budget Development Calendar</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Mark Miller</a:t>
                      </a:r>
                    </a:p>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David Means</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14407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December 2</a:t>
                      </a:r>
                    </a:p>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6:00 – 8:00</a:t>
                      </a:r>
                    </a:p>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TMHS Library</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Public Meeting</a:t>
                      </a:r>
                    </a:p>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-Review mission, goals, strategic plan, student achievement</a:t>
                      </a:r>
                    </a:p>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-Present budget calendar schedule </a:t>
                      </a:r>
                    </a:p>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-Present Big Picture Budget</a:t>
                      </a:r>
                    </a:p>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-Review FY 2014 FY 2015 Budget: reductions, increases</a:t>
                      </a:r>
                    </a:p>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-Solicit Ideas to Balance Budget</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Mark Miller</a:t>
                      </a:r>
                    </a:p>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David Means</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7259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December</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Prepare legislative talking points – Capital Needs</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Mark Miller</a:t>
                      </a:r>
                    </a:p>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David Means</a:t>
                      </a:r>
                    </a:p>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Kristin Bartlett</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2412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December 15</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Governor Releases Governor’s Proposed State Budget</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 </a:t>
                      </a:r>
                    </a:p>
                  </a:txBody>
                  <a:tcPr marL="68575" marR="685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776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January 5</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Distribute information to principals to meet with their site councils on the FY 16 Budget, and to solicit budget input</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David Means</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7164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January 15</a:t>
                      </a:r>
                    </a:p>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6:00 PM</a:t>
                      </a:r>
                    </a:p>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TMHS Auditorium</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Combined Site Council meeting with break out into elementary, middle school and high school groups</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Principals</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7164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January 27</a:t>
                      </a:r>
                    </a:p>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6:00 PM</a:t>
                      </a:r>
                    </a:p>
                    <a:p>
                      <a:pPr marL="0" marR="0" lvl="0" indent="0" algn="l" rtl="0">
                        <a:lnSpc>
                          <a:spcPct val="100000"/>
                        </a:lnSpc>
                        <a:spcBef>
                          <a:spcPts val="0"/>
                        </a:spcBef>
                        <a:spcAft>
                          <a:spcPts val="0"/>
                        </a:spcAft>
                        <a:buClr>
                          <a:srgbClr val="000000"/>
                        </a:buClr>
                        <a:buSzPct val="25000"/>
                        <a:buFont typeface="Times New Roman"/>
                        <a:buNone/>
                      </a:pPr>
                      <a:r>
                        <a:rPr lang="en-US" sz="1500" u="none" strike="noStrike" cap="none" baseline="0">
                          <a:latin typeface="Times New Roman"/>
                          <a:ea typeface="Times New Roman"/>
                          <a:cs typeface="Times New Roman"/>
                          <a:sym typeface="Times New Roman"/>
                          <a:rtl val="0"/>
                        </a:rPr>
                        <a:t>TMHS Library</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School Board Work Session (Topic: Budget)</a:t>
                      </a:r>
                    </a:p>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-Present preliminary FY 2016 budget</a:t>
                      </a:r>
                    </a:p>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-Budget message</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Mark Miller</a:t>
                      </a:r>
                    </a:p>
                    <a:p>
                      <a:pPr marL="0" marR="0" lvl="0" indent="0" algn="l" rtl="0">
                        <a:lnSpc>
                          <a:spcPct val="100000"/>
                        </a:lnSpc>
                        <a:spcBef>
                          <a:spcPts val="0"/>
                        </a:spcBef>
                        <a:spcAft>
                          <a:spcPts val="0"/>
                        </a:spcAft>
                        <a:buClr>
                          <a:srgbClr val="000000"/>
                        </a:buClr>
                        <a:buSzPct val="25000"/>
                        <a:buFont typeface="Times New Roman"/>
                        <a:buNone/>
                      </a:pPr>
                      <a:r>
                        <a:rPr lang="en-US" sz="1500" b="0" u="none" strike="noStrike" cap="none" baseline="0">
                          <a:solidFill>
                            <a:srgbClr val="000000"/>
                          </a:solidFill>
                          <a:latin typeface="Times New Roman"/>
                          <a:ea typeface="Times New Roman"/>
                          <a:cs typeface="Times New Roman"/>
                          <a:sym typeface="Times New Roman"/>
                          <a:rtl val="0"/>
                        </a:rPr>
                        <a:t>David Means</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bl>
          </a:graphicData>
        </a:graphic>
      </p:graphicFrame>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A86E8"/>
        </a:solidFill>
        <a:effectLst/>
      </p:bgPr>
    </p:bg>
    <p:spTree>
      <p:nvGrpSpPr>
        <p:cNvPr id="1" name="Shape 136"/>
        <p:cNvGrpSpPr/>
        <p:nvPr/>
      </p:nvGrpSpPr>
      <p:grpSpPr>
        <a:xfrm>
          <a:off x="0" y="0"/>
          <a:ext cx="0" cy="0"/>
          <a:chOff x="0" y="0"/>
          <a:chExt cx="0" cy="0"/>
        </a:xfrm>
      </p:grpSpPr>
      <p:sp>
        <p:nvSpPr>
          <p:cNvPr id="137" name="Shape 137"/>
          <p:cNvSpPr txBox="1">
            <a:spLocks noGrp="1"/>
          </p:cNvSpPr>
          <p:nvPr>
            <p:ph type="ctrTitle"/>
          </p:nvPr>
        </p:nvSpPr>
        <p:spPr>
          <a:xfrm>
            <a:off x="579125" y="155475"/>
            <a:ext cx="8228100" cy="356099"/>
          </a:xfrm>
          <a:prstGeom prst="rect">
            <a:avLst/>
          </a:prstGeom>
          <a:solidFill>
            <a:srgbClr val="4A86E8"/>
          </a:solidFill>
          <a:ln>
            <a:noFill/>
          </a:ln>
        </p:spPr>
        <p:txBody>
          <a:bodyPr lIns="91425" tIns="0" rIns="91425" bIns="0" anchor="b"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4000" b="0" i="0" u="none" strike="noStrike" cap="none" baseline="0">
                <a:solidFill>
                  <a:schemeClr val="lt1"/>
                </a:solidFill>
                <a:latin typeface="Times New Roman"/>
                <a:ea typeface="Times New Roman"/>
                <a:cs typeface="Times New Roman"/>
                <a:sym typeface="Times New Roman"/>
                <a:rtl val="0"/>
              </a:rPr>
              <a:t>Budget Calendar:  February - June</a:t>
            </a:r>
          </a:p>
        </p:txBody>
      </p:sp>
      <p:graphicFrame>
        <p:nvGraphicFramePr>
          <p:cNvPr id="138" name="Shape 138"/>
          <p:cNvGraphicFramePr/>
          <p:nvPr/>
        </p:nvGraphicFramePr>
        <p:xfrm>
          <a:off x="362775" y="523693"/>
          <a:ext cx="3000000" cy="3000000"/>
        </p:xfrm>
        <a:graphic>
          <a:graphicData uri="http://schemas.openxmlformats.org/drawingml/2006/table">
            <a:tbl>
              <a:tblPr firstRow="1" firstCol="1" lastRow="1" lastCol="1" bandRow="1" bandCol="1">
                <a:noFill/>
                <a:tableStyleId>{9E35071D-2CC8-48A3-AACD-DAFD4102C76A}</a:tableStyleId>
              </a:tblPr>
              <a:tblGrid>
                <a:gridCol w="1797175"/>
                <a:gridCol w="5026950"/>
                <a:gridCol w="1628850"/>
              </a:tblGrid>
              <a:tr h="2504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When</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What</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600" u="none" strike="noStrike" cap="none" baseline="0">
                          <a:latin typeface="Times New Roman"/>
                          <a:ea typeface="Times New Roman"/>
                          <a:cs typeface="Times New Roman"/>
                          <a:sym typeface="Times New Roman"/>
                          <a:rtl val="0"/>
                        </a:rPr>
                        <a:t>Who/Lead</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6250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February 3</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6:00 PM</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JDHS Library</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Public Forum on Budget</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-Including Principals report from their site councils</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-Including public input</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Mark Miller</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David Means</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6250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February 9</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6:00 PM</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TMHS Library</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Public Forum on Budget</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-Including Principals report from their site councils</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-Including public input</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Mark Miller</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David Means</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6250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February 17</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6:00 PM</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JDHS Library</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School Board Work Session (Topic Budget)</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-Short staff report</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-Board members provide their recommendations</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Mark Miller</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David Means</a:t>
                      </a:r>
                    </a:p>
                  </a:txBody>
                  <a:tcPr marL="68075" marR="68075"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166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March 2</a:t>
                      </a:r>
                    </a:p>
                    <a:p>
                      <a:pPr marL="0" marR="0" lvl="0" indent="0" algn="l" rtl="0">
                        <a:lnSpc>
                          <a:spcPct val="100000"/>
                        </a:lnSpc>
                        <a:spcBef>
                          <a:spcPts val="0"/>
                        </a:spcBef>
                        <a:spcAft>
                          <a:spcPts val="0"/>
                        </a:spcAft>
                        <a:buClr>
                          <a:srgbClr val="000000"/>
                        </a:buClr>
                        <a:buSzPct val="25000"/>
                        <a:buFont typeface="Times New Roman"/>
                        <a:buNone/>
                      </a:pPr>
                      <a:r>
                        <a:rPr lang="en-US">
                          <a:latin typeface="Times New Roman"/>
                          <a:ea typeface="Times New Roman"/>
                          <a:cs typeface="Times New Roman"/>
                          <a:sym typeface="Times New Roman"/>
                          <a:rtl val="0"/>
                        </a:rPr>
                        <a:t>6:00 PM</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Joint meeting CBJ Assembly</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School Board</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4166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March 10</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6:00 PM</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School Board Meeting</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-Present proposed FY 2016 budget – First Reading</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Mark Miller</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David Means</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166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March 24</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6:00 PM</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Special School Board Meeting</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-Board adopt FY 2016 budget – Final Reading</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Mark Miller</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David Means</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2325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March 31</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Budget Due at CBJ</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David Means</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5966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April 8</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5:30 PM</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Probable date of CBJ Finance Committee Meeting</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-District formally present budget Assembly</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300" b="0" u="none" strike="noStrike" cap="none" baseline="0">
                          <a:solidFill>
                            <a:srgbClr val="000000"/>
                          </a:solidFill>
                          <a:latin typeface="Times New Roman"/>
                          <a:ea typeface="Times New Roman"/>
                          <a:cs typeface="Times New Roman"/>
                          <a:sym typeface="Times New Roman"/>
                          <a:rtl val="0"/>
                        </a:rPr>
                        <a:t>Board President</a:t>
                      </a:r>
                    </a:p>
                    <a:p>
                      <a:pPr marL="0" marR="0" lvl="0" indent="0" algn="l" rtl="0">
                        <a:lnSpc>
                          <a:spcPct val="100000"/>
                        </a:lnSpc>
                        <a:spcBef>
                          <a:spcPts val="0"/>
                        </a:spcBef>
                        <a:spcAft>
                          <a:spcPts val="0"/>
                        </a:spcAft>
                        <a:buClr>
                          <a:srgbClr val="000000"/>
                        </a:buClr>
                        <a:buSzPct val="25000"/>
                        <a:buFont typeface="Times New Roman"/>
                        <a:buNone/>
                      </a:pPr>
                      <a:r>
                        <a:rPr lang="en-US" sz="1300" b="0" u="none" strike="noStrike" cap="none" baseline="0">
                          <a:solidFill>
                            <a:srgbClr val="000000"/>
                          </a:solidFill>
                          <a:latin typeface="Times New Roman"/>
                          <a:ea typeface="Times New Roman"/>
                          <a:cs typeface="Times New Roman"/>
                          <a:sym typeface="Times New Roman"/>
                          <a:rtl val="0"/>
                        </a:rPr>
                        <a:t>Mark Miller</a:t>
                      </a:r>
                    </a:p>
                    <a:p>
                      <a:pPr marL="0" marR="0" lvl="0" indent="0" algn="l" rtl="0">
                        <a:lnSpc>
                          <a:spcPct val="100000"/>
                        </a:lnSpc>
                        <a:spcBef>
                          <a:spcPts val="0"/>
                        </a:spcBef>
                        <a:spcAft>
                          <a:spcPts val="0"/>
                        </a:spcAft>
                        <a:buClr>
                          <a:srgbClr val="000000"/>
                        </a:buClr>
                        <a:buSzPct val="25000"/>
                        <a:buFont typeface="Times New Roman"/>
                        <a:buNone/>
                      </a:pPr>
                      <a:r>
                        <a:rPr lang="en-US" sz="1300" b="0" u="none" strike="noStrike" cap="none" baseline="0">
                          <a:solidFill>
                            <a:srgbClr val="000000"/>
                          </a:solidFill>
                          <a:latin typeface="Times New Roman"/>
                          <a:ea typeface="Times New Roman"/>
                          <a:cs typeface="Times New Roman"/>
                          <a:sym typeface="Times New Roman"/>
                          <a:rtl val="0"/>
                        </a:rPr>
                        <a:t>David Means</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20835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April 19</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Legislature Adjourns</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 </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2642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April 23</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Special Board Meeting, if needed</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-Board approve final adopted budget</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School Board</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421300">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April 27</a:t>
                      </a:r>
                    </a:p>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Tentative date</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CBJ Assembly Meeting</a:t>
                      </a:r>
                    </a:p>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-Determine funding to District’s operating fund</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CBJ Assembly</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4166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May</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CBJ Assembly Meeting -Approve district budget through ordinance</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CBJ Assembly</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416675">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u="none" strike="noStrike" cap="none" baseline="0">
                          <a:latin typeface="Times New Roman"/>
                          <a:ea typeface="Times New Roman"/>
                          <a:cs typeface="Times New Roman"/>
                          <a:sym typeface="Times New Roman"/>
                          <a:rtl val="0"/>
                        </a:rPr>
                        <a:t>June</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Submit Operating Fund budget to Alaska Department of Education &amp; Early Development</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l" rtl="0">
                        <a:lnSpc>
                          <a:spcPct val="100000"/>
                        </a:lnSpc>
                        <a:spcBef>
                          <a:spcPts val="0"/>
                        </a:spcBef>
                        <a:spcAft>
                          <a:spcPts val="0"/>
                        </a:spcAft>
                        <a:buClr>
                          <a:srgbClr val="000000"/>
                        </a:buClr>
                        <a:buSzPct val="25000"/>
                        <a:buFont typeface="Times New Roman"/>
                        <a:buNone/>
                      </a:pPr>
                      <a:r>
                        <a:rPr lang="en-US" sz="1400" b="0" u="none" strike="noStrike" cap="none" baseline="0">
                          <a:solidFill>
                            <a:srgbClr val="000000"/>
                          </a:solidFill>
                          <a:latin typeface="Times New Roman"/>
                          <a:ea typeface="Times New Roman"/>
                          <a:cs typeface="Times New Roman"/>
                          <a:sym typeface="Times New Roman"/>
                          <a:rtl val="0"/>
                        </a:rPr>
                        <a:t>David Means</a:t>
                      </a:r>
                    </a:p>
                  </a:txBody>
                  <a:tcPr marL="61250" marR="61250" marT="0" marB="0"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bl>
          </a:graphicData>
        </a:graphic>
      </p:graphicFrame>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Shape 143"/>
          <p:cNvSpPr txBox="1">
            <a:spLocks noGrp="1"/>
          </p:cNvSpPr>
          <p:nvPr>
            <p:ph type="title"/>
          </p:nvPr>
        </p:nvSpPr>
        <p:spPr>
          <a:xfrm>
            <a:off x="240875" y="463225"/>
            <a:ext cx="8736300" cy="10248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Super Site Council Review</a:t>
            </a:r>
          </a:p>
        </p:txBody>
      </p:sp>
      <p:sp>
        <p:nvSpPr>
          <p:cNvPr id="144" name="Shape 144"/>
          <p:cNvSpPr txBox="1"/>
          <p:nvPr/>
        </p:nvSpPr>
        <p:spPr>
          <a:xfrm>
            <a:off x="611450" y="2612575"/>
            <a:ext cx="8106300" cy="39189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SzPct val="25000"/>
              <a:buFont typeface="Arial"/>
              <a:buNone/>
            </a:pPr>
            <a:r>
              <a:rPr lang="en-US" sz="2400">
                <a:latin typeface="Times New Roman"/>
                <a:ea typeface="Times New Roman"/>
                <a:cs typeface="Times New Roman"/>
                <a:sym typeface="Times New Roman"/>
              </a:rPr>
              <a:t>Next, </a:t>
            </a:r>
            <a:r>
              <a:rPr lang="en-US" sz="2400" b="0" i="0" u="none" strike="noStrike" cap="none" baseline="0">
                <a:solidFill>
                  <a:srgbClr val="000000"/>
                </a:solidFill>
                <a:latin typeface="Times New Roman"/>
                <a:ea typeface="Times New Roman"/>
                <a:cs typeface="Times New Roman"/>
                <a:sym typeface="Times New Roman"/>
                <a:rtl val="0"/>
              </a:rPr>
              <a:t>David will take us through the handouts compiled from the Super Site Council meeting held on January 15</a:t>
            </a:r>
            <a:r>
              <a:rPr lang="en-US" sz="2400" b="0" i="0" u="none" strike="noStrike" cap="none" baseline="30000">
                <a:solidFill>
                  <a:srgbClr val="000000"/>
                </a:solidFill>
                <a:latin typeface="Times New Roman"/>
                <a:ea typeface="Times New Roman"/>
                <a:cs typeface="Times New Roman"/>
                <a:sym typeface="Times New Roman"/>
                <a:rtl val="0"/>
              </a:rPr>
              <a:t>th</a:t>
            </a:r>
            <a:r>
              <a:rPr lang="en-US" sz="2400" b="0" i="0" u="none" strike="noStrike" cap="none" baseline="0">
                <a:solidFill>
                  <a:srgbClr val="000000"/>
                </a:solidFill>
                <a:latin typeface="Times New Roman"/>
                <a:ea typeface="Times New Roman"/>
                <a:cs typeface="Times New Roman"/>
                <a:sym typeface="Times New Roman"/>
                <a:rtl val="0"/>
              </a:rPr>
              <a:t>. </a:t>
            </a:r>
          </a:p>
          <a:p>
            <a:pPr marL="0" marR="0" lvl="0" indent="0" algn="l" rtl="0">
              <a:lnSpc>
                <a:spcPct val="100000"/>
              </a:lnSpc>
              <a:spcBef>
                <a:spcPts val="0"/>
              </a:spcBef>
              <a:spcAft>
                <a:spcPts val="0"/>
              </a:spcAft>
              <a:buClr>
                <a:srgbClr val="000000"/>
              </a:buClr>
              <a:buFont typeface="Arial"/>
              <a:buNone/>
            </a:pPr>
            <a:endParaRPr sz="2400">
              <a:latin typeface="Times New Roman"/>
              <a:ea typeface="Times New Roman"/>
              <a:cs typeface="Times New Roman"/>
              <a:sym typeface="Times New Roman"/>
              <a:rtl val="0"/>
            </a:endParaRPr>
          </a:p>
          <a:p>
            <a:pPr marL="0" marR="0" lvl="0" indent="0" algn="l" rtl="0">
              <a:lnSpc>
                <a:spcPct val="100000"/>
              </a:lnSpc>
              <a:spcBef>
                <a:spcPts val="0"/>
              </a:spcBef>
              <a:spcAft>
                <a:spcPts val="0"/>
              </a:spcAft>
              <a:buClr>
                <a:srgbClr val="000000"/>
              </a:buClr>
              <a:buSzPct val="25000"/>
              <a:buFont typeface="Arial"/>
              <a:buNone/>
            </a:pPr>
            <a:r>
              <a:rPr lang="en-US" sz="2400">
                <a:latin typeface="Times New Roman"/>
                <a:ea typeface="Times New Roman"/>
                <a:cs typeface="Times New Roman"/>
                <a:sym typeface="Times New Roman"/>
                <a:rtl val="0"/>
              </a:rPr>
              <a:t>P</a:t>
            </a:r>
            <a:r>
              <a:rPr lang="en-US" sz="2400" b="0" i="0" u="none" strike="noStrike" cap="none" baseline="0">
                <a:solidFill>
                  <a:srgbClr val="000000"/>
                </a:solidFill>
                <a:latin typeface="Times New Roman"/>
                <a:ea typeface="Times New Roman"/>
                <a:cs typeface="Times New Roman"/>
                <a:sym typeface="Times New Roman"/>
                <a:rtl val="0"/>
              </a:rPr>
              <a:t>rincipals have been asked</a:t>
            </a:r>
            <a:r>
              <a:rPr lang="en-US" sz="2400">
                <a:latin typeface="Times New Roman"/>
                <a:ea typeface="Times New Roman"/>
                <a:cs typeface="Times New Roman"/>
                <a:sym typeface="Times New Roman"/>
                <a:rtl val="0"/>
              </a:rPr>
              <a:t>, </a:t>
            </a:r>
            <a:r>
              <a:rPr lang="en-US" sz="2400" b="0" i="0" u="none" strike="noStrike" cap="none" baseline="0">
                <a:solidFill>
                  <a:srgbClr val="000000"/>
                </a:solidFill>
                <a:latin typeface="Times New Roman"/>
                <a:ea typeface="Times New Roman"/>
                <a:cs typeface="Times New Roman"/>
                <a:sym typeface="Times New Roman"/>
                <a:rtl val="0"/>
              </a:rPr>
              <a:t>at our upcoming budget forums, to:</a:t>
            </a:r>
          </a:p>
          <a:p>
            <a:pPr marL="457200" marR="0" lvl="0" indent="-381000" algn="l" rtl="0">
              <a:lnSpc>
                <a:spcPct val="100000"/>
              </a:lnSpc>
              <a:spcBef>
                <a:spcPts val="0"/>
              </a:spcBef>
              <a:spcAft>
                <a:spcPts val="0"/>
              </a:spcAft>
              <a:buClr>
                <a:srgbClr val="000000"/>
              </a:buClr>
              <a:buSzPct val="100000"/>
              <a:buFont typeface="Times New Roman"/>
              <a:buChar char="●"/>
            </a:pPr>
            <a:r>
              <a:rPr lang="en-US" sz="2400" b="0" i="0" u="none" strike="noStrike" cap="none" baseline="0">
                <a:solidFill>
                  <a:srgbClr val="000000"/>
                </a:solidFill>
                <a:latin typeface="Times New Roman"/>
                <a:ea typeface="Times New Roman"/>
                <a:cs typeface="Times New Roman"/>
                <a:sym typeface="Times New Roman"/>
                <a:rtl val="0"/>
              </a:rPr>
              <a:t>Report on the opinions of their site councils</a:t>
            </a:r>
          </a:p>
          <a:p>
            <a:pPr marL="457200" marR="0" lvl="0" indent="-381000" algn="l" rtl="0">
              <a:lnSpc>
                <a:spcPct val="100000"/>
              </a:lnSpc>
              <a:spcBef>
                <a:spcPts val="0"/>
              </a:spcBef>
              <a:spcAft>
                <a:spcPts val="0"/>
              </a:spcAft>
              <a:buClr>
                <a:srgbClr val="000000"/>
              </a:buClr>
              <a:buSzPct val="100000"/>
              <a:buFont typeface="Times New Roman"/>
              <a:buChar char="●"/>
            </a:pPr>
            <a:r>
              <a:rPr lang="en-US" sz="2400" b="0" i="0" u="none" strike="noStrike" cap="none" baseline="0">
                <a:solidFill>
                  <a:srgbClr val="000000"/>
                </a:solidFill>
                <a:latin typeface="Times New Roman"/>
                <a:ea typeface="Times New Roman"/>
                <a:cs typeface="Times New Roman"/>
                <a:sym typeface="Times New Roman"/>
                <a:rtl val="0"/>
              </a:rPr>
              <a:t>Give a brief overview of their “</a:t>
            </a:r>
            <a:r>
              <a:rPr lang="en-US" sz="2400">
                <a:latin typeface="Times New Roman"/>
                <a:ea typeface="Times New Roman"/>
                <a:cs typeface="Times New Roman"/>
                <a:sym typeface="Times New Roman"/>
                <a:rtl val="0"/>
              </a:rPr>
              <a:t>takeaways</a:t>
            </a:r>
            <a:r>
              <a:rPr lang="en-US" sz="2400" b="0" i="0" u="none" strike="noStrike" cap="none" baseline="0">
                <a:solidFill>
                  <a:srgbClr val="000000"/>
                </a:solidFill>
                <a:latin typeface="Times New Roman"/>
                <a:ea typeface="Times New Roman"/>
                <a:cs typeface="Times New Roman"/>
                <a:sym typeface="Times New Roman"/>
                <a:rtl val="0"/>
              </a:rPr>
              <a:t>)” from the</a:t>
            </a:r>
            <a:r>
              <a:rPr lang="en-US" sz="2400">
                <a:latin typeface="Times New Roman"/>
                <a:ea typeface="Times New Roman"/>
                <a:cs typeface="Times New Roman"/>
                <a:sym typeface="Times New Roman"/>
                <a:rtl val="0"/>
              </a:rPr>
              <a:t> </a:t>
            </a:r>
            <a:r>
              <a:rPr lang="en-US" sz="2400" b="0" i="0" u="none" strike="noStrike" cap="none" baseline="0">
                <a:solidFill>
                  <a:srgbClr val="000000"/>
                </a:solidFill>
                <a:latin typeface="Times New Roman"/>
                <a:ea typeface="Times New Roman"/>
                <a:cs typeface="Times New Roman"/>
                <a:sym typeface="Times New Roman"/>
                <a:rtl val="0"/>
              </a:rPr>
              <a:t>Super Site Council meeting</a:t>
            </a:r>
          </a:p>
          <a:p>
            <a:pPr marL="457200" marR="0" lvl="0" indent="-381000" algn="l" rtl="0">
              <a:lnSpc>
                <a:spcPct val="100000"/>
              </a:lnSpc>
              <a:spcBef>
                <a:spcPts val="0"/>
              </a:spcBef>
              <a:spcAft>
                <a:spcPts val="0"/>
              </a:spcAft>
              <a:buClr>
                <a:srgbClr val="000000"/>
              </a:buClr>
              <a:buSzPct val="100000"/>
              <a:buFont typeface="Times New Roman"/>
              <a:buChar char="●"/>
            </a:pPr>
            <a:r>
              <a:rPr lang="en-US" sz="2400" b="0" i="0" u="none" strike="noStrike" cap="none" baseline="0">
                <a:solidFill>
                  <a:srgbClr val="000000"/>
                </a:solidFill>
                <a:latin typeface="Times New Roman"/>
                <a:ea typeface="Times New Roman"/>
                <a:cs typeface="Times New Roman"/>
                <a:sym typeface="Times New Roman"/>
                <a:rtl val="0"/>
              </a:rPr>
              <a:t>If they are comfortable, to give their professional opinion on what could be cut and how difficult this is for them and their sites.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title"/>
          </p:nvPr>
        </p:nvSpPr>
        <p:spPr>
          <a:xfrm>
            <a:off x="98853" y="210063"/>
            <a:ext cx="8909221" cy="1278075"/>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Board Indicators of Success</a:t>
            </a:r>
          </a:p>
        </p:txBody>
      </p:sp>
      <p:sp>
        <p:nvSpPr>
          <p:cNvPr id="150" name="Shape 150"/>
          <p:cNvSpPr/>
          <p:nvPr/>
        </p:nvSpPr>
        <p:spPr>
          <a:xfrm>
            <a:off x="457200" y="2619632"/>
            <a:ext cx="8229600" cy="4247315"/>
          </a:xfrm>
          <a:prstGeom prst="rect">
            <a:avLst/>
          </a:prstGeom>
          <a:noFill/>
          <a:ln>
            <a:noFill/>
          </a:ln>
        </p:spPr>
        <p:txBody>
          <a:bodyPr lIns="91425" tIns="45700" rIns="91425" bIns="45700" anchor="t" anchorCtr="0">
            <a:noAutofit/>
          </a:bodyPr>
          <a:lstStyle/>
          <a:p>
            <a:pPr marL="0" marR="0" lvl="0" indent="0" algn="just" rtl="0">
              <a:lnSpc>
                <a:spcPct val="100000"/>
              </a:lnSpc>
              <a:spcBef>
                <a:spcPts val="0"/>
              </a:spcBef>
              <a:spcAft>
                <a:spcPts val="0"/>
              </a:spcAft>
              <a:buClr>
                <a:schemeClr val="dk1"/>
              </a:buClr>
              <a:buSzPct val="25000"/>
              <a:buFont typeface="Times New Roman"/>
              <a:buNone/>
            </a:pPr>
            <a:r>
              <a:rPr lang="en-US" sz="2000" b="1" i="0" u="sng" strike="noStrike" cap="none" baseline="0">
                <a:solidFill>
                  <a:schemeClr val="dk1"/>
                </a:solidFill>
                <a:latin typeface="Times New Roman"/>
                <a:ea typeface="Times New Roman"/>
                <a:cs typeface="Times New Roman"/>
                <a:sym typeface="Times New Roman"/>
                <a:rtl val="0"/>
              </a:rPr>
              <a:t>Student Achievement</a:t>
            </a:r>
            <a:r>
              <a:rPr lang="en-US" sz="2000" b="0" i="0" u="none" strike="noStrike" cap="none" baseline="0">
                <a:solidFill>
                  <a:schemeClr val="dk1"/>
                </a:solidFill>
                <a:latin typeface="Times New Roman"/>
                <a:ea typeface="Times New Roman"/>
                <a:cs typeface="Times New Roman"/>
                <a:sym typeface="Times New Roman"/>
                <a:rtl val="0"/>
              </a:rPr>
              <a:t> – All students demonstrate proficiency in math and reading as established by District standards.  The gap in achievement between subgroups decreases annually as overall performance increases.  All students gain at least one year’s growth annually.  This indicator focuses on, but is not limited to, reading by the end of third grade.</a:t>
            </a:r>
          </a:p>
          <a:p>
            <a:pPr marL="457200" marR="0" lvl="0" indent="-330200" algn="just" rtl="0">
              <a:lnSpc>
                <a:spcPct val="100000"/>
              </a:lnSpc>
              <a:spcBef>
                <a:spcPts val="0"/>
              </a:spcBef>
              <a:spcAft>
                <a:spcPts val="0"/>
              </a:spcAft>
              <a:buClr>
                <a:schemeClr val="dk1"/>
              </a:buClr>
              <a:buFont typeface="Lustria"/>
              <a:buNone/>
            </a:pPr>
            <a:endParaRPr sz="2000" b="0" i="0" u="none" strike="noStrike" cap="none" baseline="0">
              <a:solidFill>
                <a:schemeClr val="dk1"/>
              </a:solidFill>
              <a:latin typeface="Times New Roman"/>
              <a:ea typeface="Times New Roman"/>
              <a:cs typeface="Times New Roman"/>
              <a:sym typeface="Times New Roman"/>
              <a:rtl val="0"/>
            </a:endParaRPr>
          </a:p>
          <a:p>
            <a:pPr marL="0" marR="0" lvl="0" indent="0" algn="just" rtl="0">
              <a:lnSpc>
                <a:spcPct val="100000"/>
              </a:lnSpc>
              <a:spcBef>
                <a:spcPts val="0"/>
              </a:spcBef>
              <a:spcAft>
                <a:spcPts val="0"/>
              </a:spcAft>
              <a:buClr>
                <a:schemeClr val="dk1"/>
              </a:buClr>
              <a:buSzPct val="25000"/>
              <a:buFont typeface="Times New Roman"/>
              <a:buNone/>
            </a:pPr>
            <a:r>
              <a:rPr lang="en-US" sz="2000" b="1" i="0" u="sng" strike="noStrike" cap="none" baseline="0">
                <a:solidFill>
                  <a:schemeClr val="dk1"/>
                </a:solidFill>
                <a:latin typeface="Times New Roman"/>
                <a:ea typeface="Times New Roman"/>
                <a:cs typeface="Times New Roman"/>
                <a:sym typeface="Times New Roman"/>
                <a:rtl val="0"/>
              </a:rPr>
              <a:t>Professional Development</a:t>
            </a:r>
            <a:r>
              <a:rPr lang="en-US" sz="2000" b="0" i="0" u="none" strike="noStrike" cap="none" baseline="0">
                <a:solidFill>
                  <a:schemeClr val="dk1"/>
                </a:solidFill>
                <a:latin typeface="Times New Roman"/>
                <a:ea typeface="Times New Roman"/>
                <a:cs typeface="Times New Roman"/>
                <a:sym typeface="Times New Roman"/>
                <a:rtl val="0"/>
              </a:rPr>
              <a:t> – All staff are engaged in on-going professional development that ensures effective instructional and intervention strategies are employed across the district.  Professional development is aligned to student learning priorities.</a:t>
            </a:r>
          </a:p>
          <a:p>
            <a:pPr marL="457200" marR="0" lvl="0" indent="-330200" algn="just" rtl="0">
              <a:lnSpc>
                <a:spcPct val="100000"/>
              </a:lnSpc>
              <a:spcBef>
                <a:spcPts val="0"/>
              </a:spcBef>
              <a:spcAft>
                <a:spcPts val="0"/>
              </a:spcAft>
              <a:buClr>
                <a:schemeClr val="dk1"/>
              </a:buClr>
              <a:buFont typeface="Lustria"/>
              <a:buNone/>
            </a:pPr>
            <a:endParaRPr sz="2000" b="0" i="0" u="none" strike="noStrike" cap="none" baseline="0">
              <a:solidFill>
                <a:schemeClr val="dk1"/>
              </a:solidFill>
              <a:latin typeface="Times New Roman"/>
              <a:ea typeface="Times New Roman"/>
              <a:cs typeface="Times New Roman"/>
              <a:sym typeface="Times New Roman"/>
              <a:rtl val="0"/>
            </a:endParaRPr>
          </a:p>
          <a:p>
            <a:pPr marL="0" marR="0" lvl="0" indent="0" algn="just" rtl="0">
              <a:lnSpc>
                <a:spcPct val="100000"/>
              </a:lnSpc>
              <a:spcBef>
                <a:spcPts val="0"/>
              </a:spcBef>
              <a:spcAft>
                <a:spcPts val="0"/>
              </a:spcAft>
              <a:buClr>
                <a:schemeClr val="dk1"/>
              </a:buClr>
              <a:buSzPct val="25000"/>
              <a:buFont typeface="Times New Roman"/>
              <a:buNone/>
            </a:pPr>
            <a:r>
              <a:rPr lang="en-US" sz="2000" b="1" i="0" u="sng" strike="noStrike" cap="none" baseline="0">
                <a:solidFill>
                  <a:schemeClr val="dk1"/>
                </a:solidFill>
                <a:latin typeface="Times New Roman"/>
                <a:ea typeface="Times New Roman"/>
                <a:cs typeface="Times New Roman"/>
                <a:sym typeface="Times New Roman"/>
                <a:rtl val="0"/>
              </a:rPr>
              <a:t>Attendance:  Student and Staff</a:t>
            </a:r>
            <a:r>
              <a:rPr lang="en-US" sz="2000" b="0" i="0" u="none" strike="noStrike" cap="none" baseline="0">
                <a:solidFill>
                  <a:schemeClr val="dk1"/>
                </a:solidFill>
                <a:latin typeface="Times New Roman"/>
                <a:ea typeface="Times New Roman"/>
                <a:cs typeface="Times New Roman"/>
                <a:sym typeface="Times New Roman"/>
                <a:rtl val="0"/>
              </a:rPr>
              <a:t> – Daily attendance rates for students and staff increase annually.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111209" y="345139"/>
            <a:ext cx="8748584"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Board Indicators of Success</a:t>
            </a:r>
          </a:p>
        </p:txBody>
      </p:sp>
      <p:sp>
        <p:nvSpPr>
          <p:cNvPr id="156" name="Shape 156"/>
          <p:cNvSpPr/>
          <p:nvPr/>
        </p:nvSpPr>
        <p:spPr>
          <a:xfrm>
            <a:off x="383059" y="2075933"/>
            <a:ext cx="8476736" cy="4401203"/>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Font typeface="Arial"/>
              <a:buNone/>
            </a:pPr>
            <a:endParaRPr sz="2000" b="1" i="0" u="sng" strike="noStrike" cap="none" baseline="0">
              <a:solidFill>
                <a:schemeClr val="dk1"/>
              </a:solidFill>
              <a:latin typeface="Times New Roman"/>
              <a:ea typeface="Times New Roman"/>
              <a:cs typeface="Times New Roman"/>
              <a:sym typeface="Times New Roman"/>
              <a:rtl val="0"/>
            </a:endParaRPr>
          </a:p>
          <a:p>
            <a:pPr marL="0" marR="0" lvl="0" indent="0" algn="l" rtl="0">
              <a:lnSpc>
                <a:spcPct val="100000"/>
              </a:lnSpc>
              <a:spcBef>
                <a:spcPts val="0"/>
              </a:spcBef>
              <a:spcAft>
                <a:spcPts val="0"/>
              </a:spcAft>
              <a:buClr>
                <a:srgbClr val="000000"/>
              </a:buClr>
              <a:buFont typeface="Arial"/>
              <a:buNone/>
            </a:pPr>
            <a:endParaRPr sz="2000" b="1" i="0" u="sng" strike="noStrike" cap="none" baseline="0">
              <a:solidFill>
                <a:schemeClr val="dk1"/>
              </a:solidFill>
              <a:latin typeface="Times New Roman"/>
              <a:ea typeface="Times New Roman"/>
              <a:cs typeface="Times New Roman"/>
              <a:sym typeface="Times New Roman"/>
              <a:rtl val="0"/>
            </a:endParaRPr>
          </a:p>
          <a:p>
            <a:pPr marL="0" marR="0" lvl="0" indent="0" algn="l" rtl="0">
              <a:lnSpc>
                <a:spcPct val="100000"/>
              </a:lnSpc>
              <a:spcBef>
                <a:spcPts val="0"/>
              </a:spcBef>
              <a:spcAft>
                <a:spcPts val="0"/>
              </a:spcAft>
              <a:buClr>
                <a:schemeClr val="dk1"/>
              </a:buClr>
              <a:buSzPct val="25000"/>
              <a:buFont typeface="Times New Roman"/>
              <a:buNone/>
            </a:pPr>
            <a:r>
              <a:rPr lang="en-US" sz="2000" b="1" i="0" u="sng" strike="noStrike" cap="none" baseline="0">
                <a:solidFill>
                  <a:schemeClr val="dk1"/>
                </a:solidFill>
                <a:latin typeface="Times New Roman"/>
                <a:ea typeface="Times New Roman"/>
                <a:cs typeface="Times New Roman"/>
                <a:sym typeface="Times New Roman"/>
                <a:rtl val="0"/>
              </a:rPr>
              <a:t>Graduation Rate</a:t>
            </a:r>
            <a:r>
              <a:rPr lang="en-US" sz="2000" b="0" i="0" u="none" strike="noStrike" cap="none" baseline="0">
                <a:solidFill>
                  <a:schemeClr val="dk1"/>
                </a:solidFill>
                <a:latin typeface="Times New Roman"/>
                <a:ea typeface="Times New Roman"/>
                <a:cs typeface="Times New Roman"/>
                <a:sym typeface="Times New Roman"/>
                <a:rtl val="0"/>
              </a:rPr>
              <a:t> – All students graduate within four years of entering as freshmen.</a:t>
            </a:r>
          </a:p>
          <a:p>
            <a:pPr marL="0" marR="0" lvl="0" indent="0" algn="l" rtl="0">
              <a:lnSpc>
                <a:spcPct val="100000"/>
              </a:lnSpc>
              <a:spcBef>
                <a:spcPts val="0"/>
              </a:spcBef>
              <a:spcAft>
                <a:spcPts val="0"/>
              </a:spcAft>
              <a:buClr>
                <a:srgbClr val="000000"/>
              </a:buClr>
              <a:buFont typeface="Arial"/>
              <a:buNone/>
            </a:pPr>
            <a:endParaRPr sz="2000" b="0" i="0" u="none" strike="noStrike" cap="none" baseline="0">
              <a:solidFill>
                <a:schemeClr val="dk1"/>
              </a:solidFill>
              <a:latin typeface="Times New Roman"/>
              <a:ea typeface="Times New Roman"/>
              <a:cs typeface="Times New Roman"/>
              <a:sym typeface="Times New Roman"/>
              <a:rtl val="0"/>
            </a:endParaRPr>
          </a:p>
          <a:p>
            <a:pPr marL="0" marR="0" lvl="0" indent="0" algn="l" rtl="0">
              <a:lnSpc>
                <a:spcPct val="100000"/>
              </a:lnSpc>
              <a:spcBef>
                <a:spcPts val="0"/>
              </a:spcBef>
              <a:spcAft>
                <a:spcPts val="0"/>
              </a:spcAft>
              <a:buClr>
                <a:schemeClr val="dk1"/>
              </a:buClr>
              <a:buSzPct val="25000"/>
              <a:buFont typeface="Times New Roman"/>
              <a:buNone/>
            </a:pPr>
            <a:r>
              <a:rPr lang="en-US" sz="2000" b="1" i="0" u="sng" strike="noStrike" cap="none" baseline="0">
                <a:solidFill>
                  <a:schemeClr val="dk1"/>
                </a:solidFill>
                <a:latin typeface="Times New Roman"/>
                <a:ea typeface="Times New Roman"/>
                <a:cs typeface="Times New Roman"/>
                <a:sym typeface="Times New Roman"/>
                <a:rtl val="0"/>
              </a:rPr>
              <a:t>Grade Level Core Standards</a:t>
            </a:r>
            <a:r>
              <a:rPr lang="en-US" sz="2000" b="0" i="0" u="none" strike="noStrike" cap="none" baseline="0">
                <a:solidFill>
                  <a:schemeClr val="dk1"/>
                </a:solidFill>
                <a:latin typeface="Times New Roman"/>
                <a:ea typeface="Times New Roman"/>
                <a:cs typeface="Times New Roman"/>
                <a:sym typeface="Times New Roman"/>
                <a:rtl val="0"/>
              </a:rPr>
              <a:t> – District core standards in math and reading are aligned with established “world class” standards.</a:t>
            </a:r>
          </a:p>
          <a:p>
            <a:pPr marL="0" marR="0" lvl="0" indent="0" algn="l" rtl="0">
              <a:lnSpc>
                <a:spcPct val="100000"/>
              </a:lnSpc>
              <a:spcBef>
                <a:spcPts val="0"/>
              </a:spcBef>
              <a:spcAft>
                <a:spcPts val="0"/>
              </a:spcAft>
              <a:buClr>
                <a:schemeClr val="dk1"/>
              </a:buClr>
              <a:buSzPct val="25000"/>
              <a:buFont typeface="Times New Roman"/>
              <a:buNone/>
            </a:pPr>
            <a:r>
              <a:rPr lang="en-US" sz="2000" b="0" i="0" u="none" strike="noStrike" cap="none" baseline="0">
                <a:solidFill>
                  <a:schemeClr val="dk1"/>
                </a:solidFill>
                <a:latin typeface="Times New Roman"/>
                <a:ea typeface="Times New Roman"/>
                <a:cs typeface="Times New Roman"/>
                <a:sym typeface="Times New Roman"/>
                <a:rtl val="0"/>
              </a:rPr>
              <a:t> </a:t>
            </a:r>
          </a:p>
          <a:p>
            <a:pPr marL="0" marR="0" lvl="0" indent="0" algn="l" rtl="0">
              <a:lnSpc>
                <a:spcPct val="100000"/>
              </a:lnSpc>
              <a:spcBef>
                <a:spcPts val="0"/>
              </a:spcBef>
              <a:spcAft>
                <a:spcPts val="0"/>
              </a:spcAft>
              <a:buClr>
                <a:schemeClr val="dk1"/>
              </a:buClr>
              <a:buSzPct val="25000"/>
              <a:buFont typeface="Times New Roman"/>
              <a:buNone/>
            </a:pPr>
            <a:r>
              <a:rPr lang="en-US" sz="2000" b="1" i="0" u="sng" strike="noStrike" cap="none" baseline="0">
                <a:solidFill>
                  <a:schemeClr val="dk1"/>
                </a:solidFill>
                <a:latin typeface="Times New Roman"/>
                <a:ea typeface="Times New Roman"/>
                <a:cs typeface="Times New Roman"/>
                <a:sym typeface="Times New Roman"/>
                <a:rtl val="0"/>
              </a:rPr>
              <a:t>Resource Allocation</a:t>
            </a:r>
            <a:r>
              <a:rPr lang="en-US" sz="2000" b="0" i="0" u="none" strike="noStrike" cap="none" baseline="0">
                <a:solidFill>
                  <a:schemeClr val="dk1"/>
                </a:solidFill>
                <a:latin typeface="Times New Roman"/>
                <a:ea typeface="Times New Roman"/>
                <a:cs typeface="Times New Roman"/>
                <a:sym typeface="Times New Roman"/>
                <a:rtl val="0"/>
              </a:rPr>
              <a:t> – Financial resources are allocated to ensure realization of District-established student achievement goals in the most efficient manner.</a:t>
            </a:r>
          </a:p>
          <a:p>
            <a:pPr marL="0" marR="0" lvl="0" indent="0" algn="l" rtl="0">
              <a:lnSpc>
                <a:spcPct val="100000"/>
              </a:lnSpc>
              <a:spcBef>
                <a:spcPts val="0"/>
              </a:spcBef>
              <a:spcAft>
                <a:spcPts val="0"/>
              </a:spcAft>
              <a:buClr>
                <a:srgbClr val="000000"/>
              </a:buClr>
              <a:buFont typeface="Arial"/>
              <a:buNone/>
            </a:pPr>
            <a:endParaRPr sz="2000" b="0" i="0" u="none" strike="noStrike" cap="none" baseline="0">
              <a:solidFill>
                <a:schemeClr val="dk1"/>
              </a:solidFill>
              <a:latin typeface="Times New Roman"/>
              <a:ea typeface="Times New Roman"/>
              <a:cs typeface="Times New Roman"/>
              <a:sym typeface="Times New Roman"/>
              <a:rtl val="0"/>
            </a:endParaRPr>
          </a:p>
          <a:p>
            <a:pPr marL="0" marR="0" lvl="0" indent="0" algn="l" rtl="0">
              <a:lnSpc>
                <a:spcPct val="100000"/>
              </a:lnSpc>
              <a:spcBef>
                <a:spcPts val="0"/>
              </a:spcBef>
              <a:spcAft>
                <a:spcPts val="0"/>
              </a:spcAft>
              <a:buClr>
                <a:schemeClr val="dk1"/>
              </a:buClr>
              <a:buSzPct val="25000"/>
              <a:buFont typeface="Times New Roman"/>
              <a:buNone/>
            </a:pPr>
            <a:r>
              <a:rPr lang="en-US" sz="2000" b="1" i="0" u="sng" strike="noStrike" cap="none" baseline="0">
                <a:solidFill>
                  <a:schemeClr val="dk1"/>
                </a:solidFill>
                <a:latin typeface="Times New Roman"/>
                <a:ea typeface="Times New Roman"/>
                <a:cs typeface="Times New Roman"/>
                <a:sym typeface="Times New Roman"/>
                <a:rtl val="0"/>
              </a:rPr>
              <a:t>Students Enter School Ready to Learn</a:t>
            </a:r>
            <a:r>
              <a:rPr lang="en-US" sz="2000" b="0" i="0" u="none" strike="noStrike" cap="none" baseline="0">
                <a:solidFill>
                  <a:schemeClr val="dk1"/>
                </a:solidFill>
                <a:latin typeface="Times New Roman"/>
                <a:ea typeface="Times New Roman"/>
                <a:cs typeface="Times New Roman"/>
                <a:sym typeface="Times New Roman"/>
                <a:rtl val="0"/>
              </a:rPr>
              <a:t> – All students enter school ready to succeed, having been provided with essential pre-kindergarten experiences to insure success in school.</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Shape 161"/>
          <p:cNvSpPr txBox="1">
            <a:spLocks noGrp="1"/>
          </p:cNvSpPr>
          <p:nvPr>
            <p:ph type="title"/>
          </p:nvPr>
        </p:nvSpPr>
        <p:spPr>
          <a:xfrm>
            <a:off x="457200" y="345139"/>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0" i="0" u="none" strike="noStrike" cap="none" baseline="0">
                <a:solidFill>
                  <a:schemeClr val="lt1"/>
                </a:solidFill>
                <a:latin typeface="Times New Roman"/>
                <a:ea typeface="Times New Roman"/>
                <a:cs typeface="Times New Roman"/>
                <a:sym typeface="Times New Roman"/>
                <a:rtl val="0"/>
              </a:rPr>
              <a:t>Why is this so hard???</a:t>
            </a:r>
            <a:r>
              <a:rPr lang="en-US" sz="4600" b="0" i="0" u="none" strike="noStrike" cap="none" baseline="0">
                <a:solidFill>
                  <a:schemeClr val="lt1"/>
                </a:solidFill>
                <a:latin typeface="Lustria"/>
                <a:ea typeface="Lustria"/>
                <a:cs typeface="Lustria"/>
                <a:sym typeface="Lustria"/>
                <a:rtl val="0"/>
              </a:rPr>
              <a:t>	</a:t>
            </a:r>
          </a:p>
        </p:txBody>
      </p:sp>
      <p:graphicFrame>
        <p:nvGraphicFramePr>
          <p:cNvPr id="162" name="Shape 162"/>
          <p:cNvGraphicFramePr/>
          <p:nvPr/>
        </p:nvGraphicFramePr>
        <p:xfrm>
          <a:off x="896983" y="2781777"/>
          <a:ext cx="3000000" cy="3000000"/>
        </p:xfrm>
        <a:graphic>
          <a:graphicData uri="http://schemas.openxmlformats.org/drawingml/2006/table">
            <a:tbl>
              <a:tblPr firstRow="1" bandRow="1">
                <a:noFill/>
                <a:tableStyleId>{E4CB1769-16B7-4D92-9973-789F0386B57E}</a:tableStyleId>
              </a:tblPr>
              <a:tblGrid>
                <a:gridCol w="2387525"/>
                <a:gridCol w="2387525"/>
                <a:gridCol w="2418200"/>
              </a:tblGrid>
              <a:tr h="591800">
                <a:tc>
                  <a:txBody>
                    <a:bodyPr/>
                    <a:lstStyle/>
                    <a:p>
                      <a:pPr marL="0" marR="0" lvl="0" indent="0" algn="ctr" rtl="0">
                        <a:lnSpc>
                          <a:spcPct val="100000"/>
                        </a:lnSpc>
                        <a:spcBef>
                          <a:spcPts val="0"/>
                        </a:spcBef>
                        <a:spcAft>
                          <a:spcPts val="0"/>
                        </a:spcAft>
                        <a:buClr>
                          <a:srgbClr val="000000"/>
                        </a:buClr>
                        <a:buSzPct val="25000"/>
                        <a:buFont typeface="Arial"/>
                        <a:buNone/>
                      </a:pPr>
                      <a:r>
                        <a:rPr lang="en-US" sz="2000" u="none" strike="noStrike" cap="none" baseline="0">
                          <a:latin typeface="Times New Roman"/>
                          <a:ea typeface="Times New Roman"/>
                          <a:cs typeface="Times New Roman"/>
                          <a:sym typeface="Times New Roman"/>
                          <a:rtl val="0"/>
                        </a:rPr>
                        <a:t>Fiscal Year</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u="none" strike="noStrike" cap="none" baseline="0">
                          <a:latin typeface="Times New Roman"/>
                          <a:ea typeface="Times New Roman"/>
                          <a:cs typeface="Times New Roman"/>
                          <a:sym typeface="Times New Roman"/>
                          <a:rtl val="0"/>
                        </a:rPr>
                        <a:t>Expenditures Cut </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u="none" strike="noStrike" cap="none" baseline="0">
                          <a:latin typeface="Times New Roman"/>
                          <a:ea typeface="Times New Roman"/>
                          <a:cs typeface="Times New Roman"/>
                          <a:sym typeface="Times New Roman"/>
                          <a:rtl val="0"/>
                        </a:rPr>
                        <a:t>FTE Reduc</a:t>
                      </a:r>
                      <a:r>
                        <a:rPr lang="en-US" sz="2000">
                          <a:latin typeface="Times New Roman"/>
                          <a:ea typeface="Times New Roman"/>
                          <a:cs typeface="Times New Roman"/>
                          <a:sym typeface="Times New Roman"/>
                          <a:rtl val="0"/>
                        </a:rPr>
                        <a:t>tions</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r h="591800">
                <a:tc>
                  <a:txBody>
                    <a:bodyPr/>
                    <a:lstStyle/>
                    <a:p>
                      <a:pPr marL="0" marR="0" lvl="0" indent="0" algn="ctr" rtl="0">
                        <a:lnSpc>
                          <a:spcPct val="100000"/>
                        </a:lnSpc>
                        <a:spcBef>
                          <a:spcPts val="0"/>
                        </a:spcBef>
                        <a:spcAft>
                          <a:spcPts val="0"/>
                        </a:spcAft>
                        <a:buClr>
                          <a:srgbClr val="000000"/>
                        </a:buClr>
                        <a:buSzPct val="25000"/>
                        <a:buFont typeface="Arial"/>
                        <a:buNone/>
                      </a:pPr>
                      <a:r>
                        <a:rPr lang="en-US" sz="2000" u="none" strike="noStrike" cap="none" baseline="0">
                          <a:latin typeface="Times New Roman"/>
                          <a:ea typeface="Times New Roman"/>
                          <a:cs typeface="Times New Roman"/>
                          <a:sym typeface="Times New Roman"/>
                          <a:rtl val="0"/>
                        </a:rPr>
                        <a:t>FY 2012 </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a:latin typeface="Times New Roman"/>
                          <a:ea typeface="Times New Roman"/>
                          <a:cs typeface="Times New Roman"/>
                          <a:sym typeface="Times New Roman"/>
                        </a:rPr>
                        <a:t>$</a:t>
                      </a:r>
                      <a:r>
                        <a:rPr lang="en-US" sz="2000" u="none" strike="noStrike" cap="none" baseline="0">
                          <a:latin typeface="Times New Roman"/>
                          <a:ea typeface="Times New Roman"/>
                          <a:cs typeface="Times New Roman"/>
                          <a:sym typeface="Times New Roman"/>
                          <a:rtl val="0"/>
                        </a:rPr>
                        <a:t>3,320,000</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u="none" strike="noStrike" cap="none" baseline="0">
                          <a:latin typeface="Times New Roman"/>
                          <a:ea typeface="Times New Roman"/>
                          <a:cs typeface="Times New Roman"/>
                          <a:sym typeface="Times New Roman"/>
                          <a:rtl val="0"/>
                        </a:rPr>
                        <a:t>25.60</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591800">
                <a:tc>
                  <a:txBody>
                    <a:bodyPr/>
                    <a:lstStyle/>
                    <a:p>
                      <a:pPr marL="0" marR="0" lvl="0" indent="0" algn="ctr" rtl="0">
                        <a:lnSpc>
                          <a:spcPct val="100000"/>
                        </a:lnSpc>
                        <a:spcBef>
                          <a:spcPts val="0"/>
                        </a:spcBef>
                        <a:spcAft>
                          <a:spcPts val="0"/>
                        </a:spcAft>
                        <a:buClr>
                          <a:srgbClr val="000000"/>
                        </a:buClr>
                        <a:buSzPct val="25000"/>
                        <a:buFont typeface="Arial"/>
                        <a:buNone/>
                      </a:pPr>
                      <a:r>
                        <a:rPr lang="en-US" sz="2000" u="none" strike="noStrike" cap="none" baseline="0">
                          <a:latin typeface="Times New Roman"/>
                          <a:ea typeface="Times New Roman"/>
                          <a:cs typeface="Times New Roman"/>
                          <a:sym typeface="Times New Roman"/>
                          <a:rtl val="0"/>
                        </a:rPr>
                        <a:t>FY 2013 </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a:latin typeface="Times New Roman"/>
                          <a:ea typeface="Times New Roman"/>
                          <a:cs typeface="Times New Roman"/>
                          <a:sym typeface="Times New Roman"/>
                        </a:rPr>
                        <a:t>$</a:t>
                      </a:r>
                      <a:r>
                        <a:rPr lang="en-US" sz="2000" u="none" strike="noStrike" cap="none" baseline="0">
                          <a:latin typeface="Times New Roman"/>
                          <a:ea typeface="Times New Roman"/>
                          <a:cs typeface="Times New Roman"/>
                          <a:sym typeface="Times New Roman"/>
                          <a:rtl val="0"/>
                        </a:rPr>
                        <a:t>3,750,000</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u="none" strike="noStrike" cap="none" baseline="0">
                          <a:latin typeface="Times New Roman"/>
                          <a:ea typeface="Times New Roman"/>
                          <a:cs typeface="Times New Roman"/>
                          <a:sym typeface="Times New Roman"/>
                          <a:rtl val="0"/>
                        </a:rPr>
                        <a:t>46.00</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591800">
                <a:tc>
                  <a:txBody>
                    <a:bodyPr/>
                    <a:lstStyle/>
                    <a:p>
                      <a:pPr marL="0" marR="0" lvl="0" indent="0" algn="ctr" rtl="0">
                        <a:lnSpc>
                          <a:spcPct val="100000"/>
                        </a:lnSpc>
                        <a:spcBef>
                          <a:spcPts val="0"/>
                        </a:spcBef>
                        <a:spcAft>
                          <a:spcPts val="0"/>
                        </a:spcAft>
                        <a:buClr>
                          <a:srgbClr val="000000"/>
                        </a:buClr>
                        <a:buSzPct val="25000"/>
                        <a:buFont typeface="Arial"/>
                        <a:buNone/>
                      </a:pPr>
                      <a:r>
                        <a:rPr lang="en-US" sz="2000" u="none" strike="noStrike" cap="none" baseline="0">
                          <a:latin typeface="Times New Roman"/>
                          <a:ea typeface="Times New Roman"/>
                          <a:cs typeface="Times New Roman"/>
                          <a:sym typeface="Times New Roman"/>
                          <a:rtl val="0"/>
                        </a:rPr>
                        <a:t>FY 2014 </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a:latin typeface="Times New Roman"/>
                          <a:ea typeface="Times New Roman"/>
                          <a:cs typeface="Times New Roman"/>
                          <a:sym typeface="Times New Roman"/>
                        </a:rPr>
                        <a:t>$</a:t>
                      </a:r>
                      <a:r>
                        <a:rPr lang="en-US" sz="2000" u="none" strike="noStrike" cap="none" baseline="0">
                          <a:latin typeface="Times New Roman"/>
                          <a:ea typeface="Times New Roman"/>
                          <a:cs typeface="Times New Roman"/>
                          <a:sym typeface="Times New Roman"/>
                          <a:rtl val="0"/>
                        </a:rPr>
                        <a:t>1,481,000</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u="none" strike="noStrike" cap="none" baseline="0">
                          <a:latin typeface="Times New Roman"/>
                          <a:ea typeface="Times New Roman"/>
                          <a:cs typeface="Times New Roman"/>
                          <a:sym typeface="Times New Roman"/>
                          <a:rtl val="0"/>
                        </a:rPr>
                        <a:t>13.00</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C9DAF8"/>
                    </a:solidFill>
                  </a:tcPr>
                </a:tc>
              </a:tr>
              <a:tr h="591800">
                <a:tc>
                  <a:txBody>
                    <a:bodyPr/>
                    <a:lstStyle/>
                    <a:p>
                      <a:pPr marL="0" marR="0" lvl="0" indent="0" algn="ctr" rtl="0">
                        <a:lnSpc>
                          <a:spcPct val="100000"/>
                        </a:lnSpc>
                        <a:spcBef>
                          <a:spcPts val="0"/>
                        </a:spcBef>
                        <a:spcAft>
                          <a:spcPts val="0"/>
                        </a:spcAft>
                        <a:buClr>
                          <a:srgbClr val="000000"/>
                        </a:buClr>
                        <a:buSzPct val="25000"/>
                        <a:buFont typeface="Arial"/>
                        <a:buNone/>
                      </a:pPr>
                      <a:r>
                        <a:rPr lang="en-US" sz="2000" u="none" strike="noStrike" cap="none" baseline="0">
                          <a:latin typeface="Times New Roman"/>
                          <a:ea typeface="Times New Roman"/>
                          <a:cs typeface="Times New Roman"/>
                          <a:sym typeface="Times New Roman"/>
                          <a:rtl val="0"/>
                        </a:rPr>
                        <a:t>FY 2015 </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a:latin typeface="Times New Roman"/>
                          <a:ea typeface="Times New Roman"/>
                          <a:cs typeface="Times New Roman"/>
                          <a:sym typeface="Times New Roman"/>
                        </a:rPr>
                        <a:t>$</a:t>
                      </a:r>
                      <a:r>
                        <a:rPr lang="en-US" sz="2000" u="none" strike="noStrike" cap="none" baseline="0">
                          <a:latin typeface="Times New Roman"/>
                          <a:ea typeface="Times New Roman"/>
                          <a:cs typeface="Times New Roman"/>
                          <a:sym typeface="Times New Roman"/>
                          <a:rtl val="0"/>
                        </a:rPr>
                        <a:t>2,412,000</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u="none" strike="noStrike" cap="none" baseline="0">
                          <a:latin typeface="Times New Roman"/>
                          <a:ea typeface="Times New Roman"/>
                          <a:cs typeface="Times New Roman"/>
                          <a:sym typeface="Times New Roman"/>
                          <a:rtl val="0"/>
                        </a:rPr>
                        <a:t>18.69</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A4C2F4"/>
                    </a:solidFill>
                  </a:tcPr>
                </a:tc>
              </a:tr>
              <a:tr h="394275">
                <a:tc>
                  <a:txBody>
                    <a:bodyPr/>
                    <a:lstStyle/>
                    <a:p>
                      <a:pPr marL="0" marR="0" lvl="0" indent="0" algn="ctr" rtl="0">
                        <a:lnSpc>
                          <a:spcPct val="100000"/>
                        </a:lnSpc>
                        <a:spcBef>
                          <a:spcPts val="0"/>
                        </a:spcBef>
                        <a:spcAft>
                          <a:spcPts val="0"/>
                        </a:spcAft>
                        <a:buClr>
                          <a:srgbClr val="000000"/>
                        </a:buClr>
                        <a:buSzPct val="25000"/>
                        <a:buFont typeface="Arial"/>
                        <a:buNone/>
                      </a:pPr>
                      <a:r>
                        <a:rPr lang="en-US" sz="2000" b="1" u="none" strike="noStrike" cap="none" baseline="0">
                          <a:latin typeface="Times New Roman"/>
                          <a:ea typeface="Times New Roman"/>
                          <a:cs typeface="Times New Roman"/>
                          <a:sym typeface="Times New Roman"/>
                          <a:rtl val="0"/>
                        </a:rPr>
                        <a:t>Total</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b="1">
                          <a:latin typeface="Times New Roman"/>
                          <a:ea typeface="Times New Roman"/>
                          <a:cs typeface="Times New Roman"/>
                          <a:sym typeface="Times New Roman"/>
                        </a:rPr>
                        <a:t>$</a:t>
                      </a:r>
                      <a:r>
                        <a:rPr lang="en-US" sz="2000" b="1" u="none" strike="noStrike" cap="none" baseline="0">
                          <a:latin typeface="Times New Roman"/>
                          <a:ea typeface="Times New Roman"/>
                          <a:cs typeface="Times New Roman"/>
                          <a:sym typeface="Times New Roman"/>
                          <a:rtl val="0"/>
                        </a:rPr>
                        <a:t>10,963,000</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c>
                  <a:txBody>
                    <a:bodyPr/>
                    <a:lstStyle/>
                    <a:p>
                      <a:pPr marL="0" marR="0" lvl="0" indent="0" algn="ctr" rtl="0">
                        <a:lnSpc>
                          <a:spcPct val="100000"/>
                        </a:lnSpc>
                        <a:spcBef>
                          <a:spcPts val="0"/>
                        </a:spcBef>
                        <a:spcAft>
                          <a:spcPts val="0"/>
                        </a:spcAft>
                        <a:buClr>
                          <a:srgbClr val="000000"/>
                        </a:buClr>
                        <a:buSzPct val="25000"/>
                        <a:buFont typeface="Arial"/>
                        <a:buNone/>
                      </a:pPr>
                      <a:r>
                        <a:rPr lang="en-US" sz="2000" b="1" u="none" strike="noStrike" cap="none" baseline="0">
                          <a:latin typeface="Times New Roman"/>
                          <a:ea typeface="Times New Roman"/>
                          <a:cs typeface="Times New Roman"/>
                          <a:sym typeface="Times New Roman"/>
                          <a:rtl val="0"/>
                        </a:rPr>
                        <a:t>103.29</a:t>
                      </a:r>
                    </a:p>
                  </a:txBody>
                  <a:tcPr marL="107450" marR="107450" marT="53725" marB="53725" anchor="ctr">
                    <a:lnL w="28575" cap="flat">
                      <a:solidFill>
                        <a:schemeClr val="lt1"/>
                      </a:solidFill>
                      <a:prstDash val="solid"/>
                      <a:round/>
                      <a:headEnd type="none" w="med" len="med"/>
                      <a:tailEnd type="none" w="med" len="med"/>
                    </a:lnL>
                    <a:lnR w="28575" cap="flat">
                      <a:solidFill>
                        <a:schemeClr val="lt1"/>
                      </a:solidFill>
                      <a:prstDash val="solid"/>
                      <a:round/>
                      <a:headEnd type="none" w="med" len="med"/>
                      <a:tailEnd type="none" w="med" len="med"/>
                    </a:lnR>
                    <a:lnT w="28575" cap="flat">
                      <a:solidFill>
                        <a:schemeClr val="lt1"/>
                      </a:solidFill>
                      <a:prstDash val="solid"/>
                      <a:round/>
                      <a:headEnd type="none" w="med" len="med"/>
                      <a:tailEnd type="none" w="med" len="med"/>
                    </a:lnT>
                    <a:lnB w="28575" cap="flat">
                      <a:solidFill>
                        <a:schemeClr val="lt1"/>
                      </a:solidFill>
                      <a:prstDash val="solid"/>
                      <a:round/>
                      <a:headEnd type="none" w="med" len="med"/>
                      <a:tailEnd type="none" w="med" len="med"/>
                    </a:lnB>
                    <a:solidFill>
                      <a:srgbClr val="4A86E8"/>
                    </a:solidFill>
                  </a:tcPr>
                </a:tc>
              </a:tr>
            </a:tbl>
          </a:graphicData>
        </a:graphic>
      </p:graphicFrame>
    </p:spTree>
  </p:cSld>
  <p:clrMapOvr>
    <a:masterClrMapping/>
  </p:clrMapOvr>
  <p:transition spd="slow">
    <p:cut/>
  </p:transition>
</p:sld>
</file>

<file path=ppt/theme/theme1.xml><?xml version="1.0" encoding="utf-8"?>
<a:theme xmlns:a="http://schemas.openxmlformats.org/drawingml/2006/main" name="Genesis">
  <a:themeElements>
    <a:clrScheme name="Genesis">
      <a:dk1>
        <a:srgbClr val="000000"/>
      </a:dk1>
      <a:lt1>
        <a:srgbClr val="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2591</Words>
  <Application>Microsoft Office PowerPoint</Application>
  <PresentationFormat>On-screen Show (4:3)</PresentationFormat>
  <Paragraphs>619</Paragraphs>
  <Slides>31</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Lustria</vt:lpstr>
      <vt:lpstr>Noto Symbol</vt:lpstr>
      <vt:lpstr>Times New Roman</vt:lpstr>
      <vt:lpstr>Genesis</vt:lpstr>
      <vt:lpstr>Juneau School District Board of Education  FY16 Budget Work Session</vt:lpstr>
      <vt:lpstr>PowerPoint Presentation</vt:lpstr>
      <vt:lpstr>Key Outcome </vt:lpstr>
      <vt:lpstr>Budget Calendar:  October-January</vt:lpstr>
      <vt:lpstr>Budget Calendar:  February - June</vt:lpstr>
      <vt:lpstr>Super Site Council Review</vt:lpstr>
      <vt:lpstr>Board Indicators of Success</vt:lpstr>
      <vt:lpstr>Board Indicators of Success</vt:lpstr>
      <vt:lpstr>Why is this so hard??? </vt:lpstr>
      <vt:lpstr>PowerPoint Presentation</vt:lpstr>
      <vt:lpstr>PowerPoint Presentation</vt:lpstr>
      <vt:lpstr>The Challenge</vt:lpstr>
      <vt:lpstr>Revenue Uncertainty</vt:lpstr>
      <vt:lpstr>State of the State </vt:lpstr>
      <vt:lpstr>State of the State </vt:lpstr>
      <vt:lpstr>State of the State </vt:lpstr>
      <vt:lpstr>#1 Priority:   Student Achievement</vt:lpstr>
      <vt:lpstr>Projected Enrollment  and Analysis </vt:lpstr>
      <vt:lpstr>PowerPoint Presentation</vt:lpstr>
      <vt:lpstr>PowerPoint Presentation</vt:lpstr>
      <vt:lpstr>PowerPoint Presentation</vt:lpstr>
      <vt:lpstr>PowerPoint Presentation</vt:lpstr>
      <vt:lpstr>Budget Scenarios</vt:lpstr>
      <vt:lpstr>Some Assumptions</vt:lpstr>
      <vt:lpstr>FY 16 Budget Parameters - Fixed/Mandatory Costs</vt:lpstr>
      <vt:lpstr>District Programs</vt:lpstr>
      <vt:lpstr>Elementary Schools</vt:lpstr>
      <vt:lpstr>Middle Schools</vt:lpstr>
      <vt:lpstr>High Schools</vt:lpstr>
      <vt:lpstr>If Cuts are Proportional</vt:lpstr>
      <vt:lpstr>In the End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Juneau School District Board of Education  FY16 Budget Work Session</dc:title>
  <dc:creator>Molly J Hillis</dc:creator>
  <cp:lastModifiedBy>Molly J Hillis</cp:lastModifiedBy>
  <cp:revision>1</cp:revision>
  <dcterms:modified xsi:type="dcterms:W3CDTF">2015-01-27T23:24:56Z</dcterms:modified>
</cp:coreProperties>
</file>